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aleway"/>
      <p:regular r:id="rId32"/>
      <p:bold r:id="rId33"/>
      <p:italic r:id="rId34"/>
      <p:boldItalic r:id="rId35"/>
    </p:embeddedFont>
    <p:embeddedFont>
      <p:font typeface="Roboto"/>
      <p:regular r:id="rId36"/>
      <p:bold r:id="rId37"/>
      <p:italic r:id="rId38"/>
      <p:boldItalic r:id="rId39"/>
    </p:embeddedFont>
    <p:embeddedFont>
      <p:font typeface="Oswald"/>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68F4DFC-AA37-4695-8349-A2154575D4BF}">
  <a:tblStyle styleId="{168F4DFC-AA37-4695-8349-A2154575D4B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Oswald-regular.fntdata"/><Relationship Id="rId20" Type="http://schemas.openxmlformats.org/officeDocument/2006/relationships/slide" Target="slides/slide15.xml"/><Relationship Id="rId41" Type="http://schemas.openxmlformats.org/officeDocument/2006/relationships/font" Target="fonts/Oswald-bold.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bold.fntdata"/><Relationship Id="rId10" Type="http://schemas.openxmlformats.org/officeDocument/2006/relationships/slide" Target="slides/slide5.xml"/><Relationship Id="rId32" Type="http://schemas.openxmlformats.org/officeDocument/2006/relationships/font" Target="fonts/Raleway-regular.fntdata"/><Relationship Id="rId13" Type="http://schemas.openxmlformats.org/officeDocument/2006/relationships/slide" Target="slides/slide8.xml"/><Relationship Id="rId35" Type="http://schemas.openxmlformats.org/officeDocument/2006/relationships/font" Target="fonts/Raleway-boldItalic.fntdata"/><Relationship Id="rId12" Type="http://schemas.openxmlformats.org/officeDocument/2006/relationships/slide" Target="slides/slide7.xml"/><Relationship Id="rId34" Type="http://schemas.openxmlformats.org/officeDocument/2006/relationships/font" Target="fonts/Raleway-italic.fntdata"/><Relationship Id="rId15" Type="http://schemas.openxmlformats.org/officeDocument/2006/relationships/slide" Target="slides/slide10.xml"/><Relationship Id="rId37" Type="http://schemas.openxmlformats.org/officeDocument/2006/relationships/font" Target="fonts/Roboto-bold.fntdata"/><Relationship Id="rId14" Type="http://schemas.openxmlformats.org/officeDocument/2006/relationships/slide" Target="slides/slide9.xml"/><Relationship Id="rId36" Type="http://schemas.openxmlformats.org/officeDocument/2006/relationships/font" Target="fonts/Roboto-regular.fntdata"/><Relationship Id="rId17" Type="http://schemas.openxmlformats.org/officeDocument/2006/relationships/slide" Target="slides/slide12.xml"/><Relationship Id="rId39" Type="http://schemas.openxmlformats.org/officeDocument/2006/relationships/font" Target="fonts/Roboto-boldItalic.fntdata"/><Relationship Id="rId16" Type="http://schemas.openxmlformats.org/officeDocument/2006/relationships/slide" Target="slides/slide11.xml"/><Relationship Id="rId38" Type="http://schemas.openxmlformats.org/officeDocument/2006/relationships/font" Target="fonts/Robo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101e7636e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101e7636e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everyone! Today we will be presenting on how organizations can use data analytics to detect fake news.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fa66b3fbf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fa66b3fbf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begin with our coding portion of the presentation, we wanted to highlight the features of our dataset. For this project, we used two datasets, one for the real or true news and one for the fake news. Each dataset holds information about the news articles like </a:t>
            </a:r>
            <a:r>
              <a:rPr lang="en"/>
              <a:t>their</a:t>
            </a:r>
            <a:r>
              <a:rPr lang="en"/>
              <a:t> title, text, subject and date it was published. In total, the datasets have 44,896 lines with about 21000 for the real news dataset and about 23000 for the fake dataset. Lastly, the news articles were published between March 2015 and Feburary 2018.</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1018c4512a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1018c4512a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our dataset we were able to create a world cloud for both datasets. On the right we have the word cloud for the real news and teh left is for the fake news. Both word clouds show words consistently used in the article titles. This is a great visualization because it helps understand the most commonly used words but as you can see their is a lot of overlapping, mainly about political leaders.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104aa647d41_5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104aa647d41_5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we get into our analysis, we wanted to highlight both the independent and dependent variables along with the models that we used to accomplish our objective. Our independent variables were the titles and the body of the news articles and the dependent variables were the </a:t>
            </a:r>
            <a:r>
              <a:rPr lang="en"/>
              <a:t>classifications</a:t>
            </a:r>
            <a:r>
              <a:rPr lang="en"/>
              <a:t> of whether or not the news is fake or real. To determine this variable, we used logistic regression, decision tree, Random Forest, Gradient Boosting Classifier and the BERT model.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104aa647d41_4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104aa647d41_4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model we will go over includes classifiers and methods that will help the model out an accurate prediction of fake or real news.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104aa647d4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104aa647d4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apply this model, we preprocessed the model and tokenized the title to make sure we are able to train the model. Then we split the model with a 80 to 20 ratio and used the logistic regression function from sklearn and fit the model to create a prediction.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104aa647d41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104aa647d41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see that we were able to achieve a very high </a:t>
            </a:r>
            <a:r>
              <a:rPr lang="en"/>
              <a:t>accuracy</a:t>
            </a:r>
            <a:r>
              <a:rPr lang="en"/>
              <a:t> of 95% just by applying the machine learning methods to the article titles. This indicates to us that titles are very good indicators of determining whether or not the news is fake. Next I am going to pass it off to Sammy who is going to talk about applying different models to the BODY of the article.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cf9dc71220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cf9dc7122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model we will go over will use four classifiers and methods that will help our final model output a </a:t>
            </a:r>
            <a:r>
              <a:rPr lang="en"/>
              <a:t>fairly</a:t>
            </a:r>
            <a:r>
              <a:rPr lang="en"/>
              <a:t> accurate prediction of fake or real news. These classifiers are the logistic regression model, the decision tree model, gradient boosting classifier, and the random forest classifier.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 name="Shape 865"/>
        <p:cNvGrpSpPr/>
        <p:nvPr/>
      </p:nvGrpSpPr>
      <p:grpSpPr>
        <a:xfrm>
          <a:off x="0" y="0"/>
          <a:ext cx="0" cy="0"/>
          <a:chOff x="0" y="0"/>
          <a:chExt cx="0" cy="0"/>
        </a:xfrm>
      </p:grpSpPr>
      <p:sp>
        <p:nvSpPr>
          <p:cNvPr id="866" name="Google Shape;866;gcf9dc7122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 name="Google Shape;867;gcf9dc7122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this method, we want to start by cleaning our datasets. First we must r</a:t>
            </a:r>
            <a:r>
              <a:rPr lang="en"/>
              <a:t>emove the last ten rows in both datasets for manual testing our model later on. So we should have about 20 rows to test our model with. Second, we need to merge the fake and real datasets together so it can all be on one file. Third, we remove any </a:t>
            </a:r>
            <a:r>
              <a:rPr lang="en"/>
              <a:t>unrequited</a:t>
            </a:r>
            <a:r>
              <a:rPr lang="en"/>
              <a:t> columns in our datasets. In this case, we will remove the title, subject, and date columns and only focus on the text column which holds the whole articles text. Finally the last step to cleaning our dataset, we want to randomly shuffle the merged set.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cf9dc7122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cf9dc7122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we clean the data, we need to go into the text column and clean the text. We created a function that will return clean text without any stop words and punctuations. Next we need to to define the independent and dependent variable for the training and test sets, so you simply set the text column to x and the class column to 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104aa647d41_8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104aa647d41_8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Then, we create the training and test datasets to train the classification methods. This will help develop the classification report for the model that tells us the </a:t>
            </a:r>
            <a:r>
              <a:rPr lang="en"/>
              <a:t>precision, recal, f-score, and accuracy. Like many other text analysis approach, we need to convert the text to vectors for both the training and test set.  To do this, you need to import the Tfidvectorizer from feature extraction.text. Now you can fit the words from the training and test dataset into the vectorization code. Now xv_train and xv test represent your new text.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8c1997cbf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8c1997cbf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1045069f8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1045069f8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For our final mo</a:t>
            </a:r>
            <a:r>
              <a:rPr lang="en">
                <a:solidFill>
                  <a:schemeClr val="dk1"/>
                </a:solidFill>
              </a:rPr>
              <a:t>del, we want to use all four classifications methods to get a better understanding and accuracy for our final model. These softwares were imported from the sklearn library and they all use the same code structure. We imputed the code from On the screen, are the four classifiers used. The logistic regression model is used to model the probability of a certain class or event existing, for this case it is whether the text is fake or true news. The decision tree classifier builds classification or regression models in the form of a tree structure. It breaks down a dataset into smaller subsets while at the same time an associated decision tree is incrementally developed. The final result is a tree with decision nodes and leaf nodes. Gradient boosting relies on the intuition that the best possible next model, when combined with previous models, minimizes the overall prediction error. The key idea is to set the target outcomes for this next model in order to minimize the error. Lastly, the random forest classifier is a classifier that contains a number of decision trees on various subsets of the given dataset and takes the average to improve the predictive accuracy of that dataset.</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On the screen, there are the classification and accuracy reports for all four methods. Out of the four methods, the </a:t>
            </a:r>
            <a:r>
              <a:rPr lang="en"/>
              <a:t>decision tree and gradient boosting classification have the highest accuracy of 99.6% while Logistic regression and random forest classification still had a high accuracy of 98.6%. These classification reports show that these models are very accurate so they will be very useful for our model. These accuracies are very high and accurate so we were a bit skeptical about the accuracy of them but our test on the model proved that they were accurate.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8c1997cbfd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8c1997cbfd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So, what insights can we draw from the data and the different models presented? First, regarding the accuracy, we can conclude with our results that the Logistic Regression, Decision Tree classification, Gradient Boosting, and Random Forest classifier have higher accuracy than the BERT model. Second, we concluded that although titles can be a good indicator of predicting whether the news is fake or real, titles are often misleading as seen by the difference in the accuracy. Third, we figured that it is best to use all four models (Logistic Regression, Decision Tree, Gradient Boosting, and Random Forest) together to get a more accurate result.</a:t>
            </a:r>
            <a:endParaRPr>
              <a:solidFill>
                <a:schemeClr val="dk1"/>
              </a:solidFill>
            </a:endParaRPr>
          </a:p>
          <a:p>
            <a:pPr indent="0" lvl="0" marL="0" rtl="0" algn="l">
              <a:spcBef>
                <a:spcPts val="1600"/>
              </a:spcBef>
              <a:spcAft>
                <a:spcPts val="0"/>
              </a:spcAft>
              <a:buNone/>
            </a:pPr>
            <a:r>
              <a:t/>
            </a:r>
            <a:endParaRPr>
              <a:solidFill>
                <a:schemeClr val="dk1"/>
              </a:solidFill>
            </a:endParaRPr>
          </a:p>
          <a:p>
            <a:pPr indent="0" lvl="0" marL="0" rtl="0" algn="l">
              <a:spcBef>
                <a:spcPts val="1600"/>
              </a:spcBef>
              <a:spcAft>
                <a:spcPts val="1600"/>
              </a:spcAft>
              <a:buNone/>
            </a:pPr>
            <a:r>
              <a:t/>
            </a: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104aa647d41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104aa647d41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Social Media companies can utilize these models to effectively take-down false posts that rapidly spread. We can then increase the quality of news and information that circulates on the internet, and ultimately decrease the spread of disinformation and misinformation.</a:t>
            </a:r>
            <a:endParaRPr/>
          </a:p>
          <a:p>
            <a:pPr indent="0" lvl="0" marL="0" rtl="0" algn="l">
              <a:spcBef>
                <a:spcPts val="120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10363d104e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10363d104e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recommendations to businesses to address the scourge of fake news is to respond with no ambiguity in order to avoid altering a company’s public image. It is therefore important for marketing leaders to constantly monitor news and chatter around their brands, to be able to immediately intervene when misleading information is discovered. Being always transparent with the issue can help build trust through authentic messaging. It is important for a company to stay data-driven, but businesses need to be empathetic at the same time because the audience wants to know what’s happening. It is crucial to be able to correct the information immediately and work quickly to determine the source of the misinformation. To respond across as many channels as possible is very important to help customers accept the issue, with newly updated message. An internal review team is a good solution to help businesses make the right decisions when confronted to fake news.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1035903b7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1035903b7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Combating the problem of fake news is the responsibility of everyone. When implementing solutions, we, however, need to be careful not to apply overly restrictive regulations on internet platforms, which can encourage censorship, or even authoritarian regimes. An important thing governments have the power to do is to encourage independent and professional journalism. In the news industry, it is important that the different organizations are calling out fake news and disinformation without legitimizing them, to build trust. Through algorithms and crowdsourcing, technology companies need to invest in technologies that will detect fake news, to be able to identify it for the users.  For the population to be more aware of the issues regarding fake news, it is important that educational institutions put funding efforts to enhance news literacy. It is important that the population follows a diversity of people and perspectives to be protected from false news and disinformation</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104aa647d41_4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104aa647d41_4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10363d104e7_0_2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10363d104e7_0_2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fa66b3fbf0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fa66b3fbf0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8c1997cbfd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8c1997cbfd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highlight>
                <a:srgbClr val="FFFFFF"/>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fa66b3fbf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fa66b3fbf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fa66b3fbf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fa66b3fbf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10363d104e7_0_3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10363d104e7_0_3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CEF3F5"/>
              </a:buClr>
              <a:buSzPts val="1100"/>
              <a:buFont typeface="Arial"/>
              <a:buNone/>
            </a:pPr>
            <a:r>
              <a:t/>
            </a:r>
            <a:endParaRPr>
              <a:solidFill>
                <a:srgbClr val="444444"/>
              </a:solidFill>
              <a:highlight>
                <a:schemeClr val="lt1"/>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104aa647d4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104aa647d4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1018c4512a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1018c4512a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3367C"/>
            </a:gs>
            <a:gs pos="100000">
              <a:schemeClr val="dk2"/>
            </a:gs>
          </a:gsLst>
          <a:lin ang="5400012" scaled="0"/>
        </a:gra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0000" y="903413"/>
            <a:ext cx="4079700" cy="26319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20000" y="3500588"/>
            <a:ext cx="2350500" cy="73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1" name="Shape 121"/>
        <p:cNvGrpSpPr/>
        <p:nvPr/>
      </p:nvGrpSpPr>
      <p:grpSpPr>
        <a:xfrm>
          <a:off x="0" y="0"/>
          <a:ext cx="0" cy="0"/>
          <a:chOff x="0" y="0"/>
          <a:chExt cx="0" cy="0"/>
        </a:xfrm>
      </p:grpSpPr>
      <p:sp>
        <p:nvSpPr>
          <p:cNvPr id="122" name="Google Shape;122;p11"/>
          <p:cNvSpPr txBox="1"/>
          <p:nvPr>
            <p:ph hasCustomPrompt="1" type="title"/>
          </p:nvPr>
        </p:nvSpPr>
        <p:spPr>
          <a:xfrm>
            <a:off x="1903250" y="1834838"/>
            <a:ext cx="5337600" cy="112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3" name="Google Shape;123;p11"/>
          <p:cNvSpPr txBox="1"/>
          <p:nvPr>
            <p:ph idx="1" type="body"/>
          </p:nvPr>
        </p:nvSpPr>
        <p:spPr>
          <a:xfrm>
            <a:off x="2524200" y="2955575"/>
            <a:ext cx="4095600" cy="3531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500"/>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124" name="Google Shape;124;p11"/>
          <p:cNvGrpSpPr/>
          <p:nvPr/>
        </p:nvGrpSpPr>
        <p:grpSpPr>
          <a:xfrm flipH="1">
            <a:off x="6720423" y="3784091"/>
            <a:ext cx="2423582" cy="1357541"/>
            <a:chOff x="-77" y="3784091"/>
            <a:chExt cx="2423582" cy="1357541"/>
          </a:xfrm>
        </p:grpSpPr>
        <p:sp>
          <p:nvSpPr>
            <p:cNvPr id="125" name="Google Shape;125;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11"/>
          <p:cNvGrpSpPr/>
          <p:nvPr/>
        </p:nvGrpSpPr>
        <p:grpSpPr>
          <a:xfrm flipH="1" rot="10800000">
            <a:off x="-77" y="-9"/>
            <a:ext cx="2423582" cy="1357541"/>
            <a:chOff x="-77" y="3784091"/>
            <a:chExt cx="2423582" cy="1357541"/>
          </a:xfrm>
        </p:grpSpPr>
        <p:sp>
          <p:nvSpPr>
            <p:cNvPr id="131" name="Google Shape;131;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37" name="Shape 137"/>
        <p:cNvGrpSpPr/>
        <p:nvPr/>
      </p:nvGrpSpPr>
      <p:grpSpPr>
        <a:xfrm>
          <a:off x="0" y="0"/>
          <a:ext cx="0" cy="0"/>
          <a:chOff x="0" y="0"/>
          <a:chExt cx="0" cy="0"/>
        </a:xfrm>
      </p:grpSpPr>
      <p:sp>
        <p:nvSpPr>
          <p:cNvPr id="138" name="Google Shape;138;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139" name="Shape 139"/>
        <p:cNvGrpSpPr/>
        <p:nvPr/>
      </p:nvGrpSpPr>
      <p:grpSpPr>
        <a:xfrm>
          <a:off x="0" y="0"/>
          <a:ext cx="0" cy="0"/>
          <a:chOff x="0" y="0"/>
          <a:chExt cx="0" cy="0"/>
        </a:xfrm>
      </p:grpSpPr>
      <p:sp>
        <p:nvSpPr>
          <p:cNvPr id="140" name="Google Shape;140;p13"/>
          <p:cNvSpPr txBox="1"/>
          <p:nvPr>
            <p:ph type="title"/>
          </p:nvPr>
        </p:nvSpPr>
        <p:spPr>
          <a:xfrm>
            <a:off x="1902600" y="1512225"/>
            <a:ext cx="5338800" cy="187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9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1" name="Google Shape;141;p13"/>
          <p:cNvSpPr txBox="1"/>
          <p:nvPr>
            <p:ph idx="2" type="title"/>
          </p:nvPr>
        </p:nvSpPr>
        <p:spPr>
          <a:xfrm>
            <a:off x="1449150" y="3334700"/>
            <a:ext cx="6245700" cy="61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Raleway"/>
              <a:buNone/>
              <a:defRPr sz="2000">
                <a:latin typeface="Roboto"/>
                <a:ea typeface="Roboto"/>
                <a:cs typeface="Roboto"/>
                <a:sym typeface="Roboto"/>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42" name="Google Shape;142;p13"/>
          <p:cNvGrpSpPr/>
          <p:nvPr/>
        </p:nvGrpSpPr>
        <p:grpSpPr>
          <a:xfrm>
            <a:off x="-77" y="3784091"/>
            <a:ext cx="2423582" cy="1357541"/>
            <a:chOff x="-77" y="3784091"/>
            <a:chExt cx="2423582" cy="1357541"/>
          </a:xfrm>
        </p:grpSpPr>
        <p:sp>
          <p:nvSpPr>
            <p:cNvPr id="143" name="Google Shape;143;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3"/>
          <p:cNvGrpSpPr/>
          <p:nvPr/>
        </p:nvGrpSpPr>
        <p:grpSpPr>
          <a:xfrm rot="10800000">
            <a:off x="6720423" y="-9"/>
            <a:ext cx="2423582" cy="1357541"/>
            <a:chOff x="-77" y="3784091"/>
            <a:chExt cx="2423582" cy="1357541"/>
          </a:xfrm>
        </p:grpSpPr>
        <p:sp>
          <p:nvSpPr>
            <p:cNvPr id="149" name="Google Shape;149;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5" name="Shape 155"/>
        <p:cNvGrpSpPr/>
        <p:nvPr/>
      </p:nvGrpSpPr>
      <p:grpSpPr>
        <a:xfrm>
          <a:off x="0" y="0"/>
          <a:ext cx="0" cy="0"/>
          <a:chOff x="0" y="0"/>
          <a:chExt cx="0" cy="0"/>
        </a:xfrm>
      </p:grpSpPr>
      <p:sp>
        <p:nvSpPr>
          <p:cNvPr id="156" name="Google Shape;156;p14"/>
          <p:cNvSpPr txBox="1"/>
          <p:nvPr>
            <p:ph type="title"/>
          </p:nvPr>
        </p:nvSpPr>
        <p:spPr>
          <a:xfrm>
            <a:off x="5238260"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7" name="Google Shape;157;p14"/>
          <p:cNvSpPr txBox="1"/>
          <p:nvPr>
            <p:ph idx="1" type="body"/>
          </p:nvPr>
        </p:nvSpPr>
        <p:spPr>
          <a:xfrm>
            <a:off x="5238265"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58" name="Google Shape;158;p14"/>
          <p:cNvSpPr txBox="1"/>
          <p:nvPr>
            <p:ph idx="2" type="body"/>
          </p:nvPr>
        </p:nvSpPr>
        <p:spPr>
          <a:xfrm>
            <a:off x="1760440"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59" name="Google Shape;159;p14"/>
          <p:cNvSpPr txBox="1"/>
          <p:nvPr>
            <p:ph idx="3" type="title"/>
          </p:nvPr>
        </p:nvSpPr>
        <p:spPr>
          <a:xfrm>
            <a:off x="1760435" y="1866750"/>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4"/>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61" name="Google Shape;161;p14"/>
          <p:cNvGrpSpPr/>
          <p:nvPr/>
        </p:nvGrpSpPr>
        <p:grpSpPr>
          <a:xfrm rot="-5400000">
            <a:off x="8346375" y="4345871"/>
            <a:ext cx="1022509" cy="572747"/>
            <a:chOff x="-77" y="3784091"/>
            <a:chExt cx="2423582" cy="1357541"/>
          </a:xfrm>
        </p:grpSpPr>
        <p:sp>
          <p:nvSpPr>
            <p:cNvPr id="162" name="Google Shape;162;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14"/>
          <p:cNvGrpSpPr/>
          <p:nvPr/>
        </p:nvGrpSpPr>
        <p:grpSpPr>
          <a:xfrm rot="5400000">
            <a:off x="-224875" y="224871"/>
            <a:ext cx="1022509" cy="572747"/>
            <a:chOff x="-77" y="3784091"/>
            <a:chExt cx="2423582" cy="1357541"/>
          </a:xfrm>
        </p:grpSpPr>
        <p:sp>
          <p:nvSpPr>
            <p:cNvPr id="168" name="Google Shape;168;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14"/>
          <p:cNvGrpSpPr/>
          <p:nvPr/>
        </p:nvGrpSpPr>
        <p:grpSpPr>
          <a:xfrm>
            <a:off x="4524300" y="1089825"/>
            <a:ext cx="95400" cy="3116250"/>
            <a:chOff x="4524300" y="1013625"/>
            <a:chExt cx="95400" cy="3116250"/>
          </a:xfrm>
        </p:grpSpPr>
        <p:sp>
          <p:nvSpPr>
            <p:cNvPr id="174" name="Google Shape;174;p14"/>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4"/>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4"/>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4"/>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181" name="Shape 181"/>
        <p:cNvGrpSpPr/>
        <p:nvPr/>
      </p:nvGrpSpPr>
      <p:grpSpPr>
        <a:xfrm>
          <a:off x="0" y="0"/>
          <a:ext cx="0" cy="0"/>
          <a:chOff x="0" y="0"/>
          <a:chExt cx="0" cy="0"/>
        </a:xfrm>
      </p:grpSpPr>
      <p:sp>
        <p:nvSpPr>
          <p:cNvPr id="182" name="Google Shape;182;p1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3" name="Google Shape;183;p15"/>
          <p:cNvSpPr txBox="1"/>
          <p:nvPr>
            <p:ph hasCustomPrompt="1" idx="2" type="title"/>
          </p:nvPr>
        </p:nvSpPr>
        <p:spPr>
          <a:xfrm>
            <a:off x="12120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84" name="Google Shape;184;p15"/>
          <p:cNvSpPr txBox="1"/>
          <p:nvPr>
            <p:ph hasCustomPrompt="1" idx="3" type="title"/>
          </p:nvPr>
        </p:nvSpPr>
        <p:spPr>
          <a:xfrm>
            <a:off x="30957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85" name="Google Shape;185;p15"/>
          <p:cNvSpPr txBox="1"/>
          <p:nvPr>
            <p:ph hasCustomPrompt="1" idx="4" type="title"/>
          </p:nvPr>
        </p:nvSpPr>
        <p:spPr>
          <a:xfrm>
            <a:off x="50556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86" name="Google Shape;186;p15"/>
          <p:cNvSpPr txBox="1"/>
          <p:nvPr>
            <p:ph hasCustomPrompt="1" idx="5" type="title"/>
          </p:nvPr>
        </p:nvSpPr>
        <p:spPr>
          <a:xfrm>
            <a:off x="6939350" y="2433700"/>
            <a:ext cx="992700" cy="49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87" name="Google Shape;187;p15"/>
          <p:cNvSpPr txBox="1"/>
          <p:nvPr>
            <p:ph idx="1" type="subTitle"/>
          </p:nvPr>
        </p:nvSpPr>
        <p:spPr>
          <a:xfrm>
            <a:off x="1147475"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8" name="Google Shape;188;p15"/>
          <p:cNvSpPr txBox="1"/>
          <p:nvPr>
            <p:ph idx="6" type="subTitle"/>
          </p:nvPr>
        </p:nvSpPr>
        <p:spPr>
          <a:xfrm>
            <a:off x="30311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15"/>
          <p:cNvSpPr txBox="1"/>
          <p:nvPr>
            <p:ph idx="7" type="subTitle"/>
          </p:nvPr>
        </p:nvSpPr>
        <p:spPr>
          <a:xfrm>
            <a:off x="49910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15"/>
          <p:cNvSpPr txBox="1"/>
          <p:nvPr>
            <p:ph idx="8" type="subTitle"/>
          </p:nvPr>
        </p:nvSpPr>
        <p:spPr>
          <a:xfrm>
            <a:off x="6874700" y="2886625"/>
            <a:ext cx="11220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15"/>
          <p:cNvSpPr txBox="1"/>
          <p:nvPr>
            <p:ph idx="9" type="subTitle"/>
          </p:nvPr>
        </p:nvSpPr>
        <p:spPr>
          <a:xfrm>
            <a:off x="1041500"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2" name="Google Shape;192;p15"/>
          <p:cNvSpPr txBox="1"/>
          <p:nvPr>
            <p:ph idx="13" type="subTitle"/>
          </p:nvPr>
        </p:nvSpPr>
        <p:spPr>
          <a:xfrm>
            <a:off x="2925197"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15"/>
          <p:cNvSpPr txBox="1"/>
          <p:nvPr>
            <p:ph idx="14" type="subTitle"/>
          </p:nvPr>
        </p:nvSpPr>
        <p:spPr>
          <a:xfrm>
            <a:off x="4885095"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 name="Google Shape;194;p15"/>
          <p:cNvSpPr txBox="1"/>
          <p:nvPr>
            <p:ph idx="15" type="subTitle"/>
          </p:nvPr>
        </p:nvSpPr>
        <p:spPr>
          <a:xfrm>
            <a:off x="6768792"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5" name="Google Shape;195;p15"/>
          <p:cNvGrpSpPr/>
          <p:nvPr/>
        </p:nvGrpSpPr>
        <p:grpSpPr>
          <a:xfrm rot="-5400000">
            <a:off x="8346375" y="4345871"/>
            <a:ext cx="1022509" cy="572747"/>
            <a:chOff x="-77" y="3784091"/>
            <a:chExt cx="2423582" cy="1357541"/>
          </a:xfrm>
        </p:grpSpPr>
        <p:sp>
          <p:nvSpPr>
            <p:cNvPr id="196" name="Google Shape;196;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5"/>
          <p:cNvGrpSpPr/>
          <p:nvPr/>
        </p:nvGrpSpPr>
        <p:grpSpPr>
          <a:xfrm rot="5400000">
            <a:off x="-224875" y="224871"/>
            <a:ext cx="1022509" cy="572747"/>
            <a:chOff x="-77" y="3784091"/>
            <a:chExt cx="2423582" cy="1357541"/>
          </a:xfrm>
        </p:grpSpPr>
        <p:sp>
          <p:nvSpPr>
            <p:cNvPr id="202" name="Google Shape;202;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 name="Google Shape;207;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bg>
      <p:bgPr>
        <a:gradFill>
          <a:gsLst>
            <a:gs pos="0">
              <a:srgbClr val="13367C"/>
            </a:gs>
            <a:gs pos="100000">
              <a:schemeClr val="dk2"/>
            </a:gs>
          </a:gsLst>
          <a:lin ang="5400012" scaled="0"/>
        </a:gradFill>
      </p:bgPr>
    </p:bg>
    <p:spTree>
      <p:nvGrpSpPr>
        <p:cNvPr id="208" name="Shape 208"/>
        <p:cNvGrpSpPr/>
        <p:nvPr/>
      </p:nvGrpSpPr>
      <p:grpSpPr>
        <a:xfrm>
          <a:off x="0" y="0"/>
          <a:ext cx="0" cy="0"/>
          <a:chOff x="0" y="0"/>
          <a:chExt cx="0" cy="0"/>
        </a:xfrm>
      </p:grpSpPr>
      <p:sp>
        <p:nvSpPr>
          <p:cNvPr id="209" name="Google Shape;209;p1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0" name="Google Shape;210;p16"/>
          <p:cNvSpPr txBox="1"/>
          <p:nvPr>
            <p:ph idx="1" type="subTitle"/>
          </p:nvPr>
        </p:nvSpPr>
        <p:spPr>
          <a:xfrm>
            <a:off x="719700" y="2434925"/>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11" name="Google Shape;211;p16"/>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2" name="Google Shape;212;p16"/>
          <p:cNvSpPr txBox="1"/>
          <p:nvPr>
            <p:ph idx="3" type="subTitle"/>
          </p:nvPr>
        </p:nvSpPr>
        <p:spPr>
          <a:xfrm>
            <a:off x="3413619"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13" name="Google Shape;213;p16"/>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16"/>
          <p:cNvSpPr txBox="1"/>
          <p:nvPr>
            <p:ph idx="5" type="subTitle"/>
          </p:nvPr>
        </p:nvSpPr>
        <p:spPr>
          <a:xfrm>
            <a:off x="6107075" y="24349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15" name="Google Shape;215;p16"/>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16" name="Google Shape;216;p16"/>
          <p:cNvGrpSpPr/>
          <p:nvPr/>
        </p:nvGrpSpPr>
        <p:grpSpPr>
          <a:xfrm flipH="1" rot="5400000">
            <a:off x="-224875" y="4345871"/>
            <a:ext cx="1022509" cy="572747"/>
            <a:chOff x="-77" y="3784091"/>
            <a:chExt cx="2423582" cy="1357541"/>
          </a:xfrm>
        </p:grpSpPr>
        <p:sp>
          <p:nvSpPr>
            <p:cNvPr id="217" name="Google Shape;217;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16"/>
          <p:cNvGrpSpPr/>
          <p:nvPr/>
        </p:nvGrpSpPr>
        <p:grpSpPr>
          <a:xfrm flipH="1" rot="-5400000">
            <a:off x="8346375" y="224871"/>
            <a:ext cx="1022509" cy="572747"/>
            <a:chOff x="-77" y="3784091"/>
            <a:chExt cx="2423582" cy="1357541"/>
          </a:xfrm>
        </p:grpSpPr>
        <p:sp>
          <p:nvSpPr>
            <p:cNvPr id="223" name="Google Shape;223;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 name="Google Shape;228;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_2">
    <p:spTree>
      <p:nvGrpSpPr>
        <p:cNvPr id="229" name="Shape 229"/>
        <p:cNvGrpSpPr/>
        <p:nvPr/>
      </p:nvGrpSpPr>
      <p:grpSpPr>
        <a:xfrm>
          <a:off x="0" y="0"/>
          <a:ext cx="0" cy="0"/>
          <a:chOff x="0" y="0"/>
          <a:chExt cx="0" cy="0"/>
        </a:xfrm>
      </p:grpSpPr>
      <p:sp>
        <p:nvSpPr>
          <p:cNvPr id="230" name="Google Shape;230;p1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1" name="Google Shape;231;p17"/>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 name="Google Shape;232;p17"/>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 name="Google Shape;233;p17"/>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4" name="Google Shape;234;p17"/>
          <p:cNvSpPr txBox="1"/>
          <p:nvPr>
            <p:ph idx="4" type="subTitle"/>
          </p:nvPr>
        </p:nvSpPr>
        <p:spPr>
          <a:xfrm>
            <a:off x="719975" y="2904163"/>
            <a:ext cx="1282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lgn="r">
              <a:spcBef>
                <a:spcPts val="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235" name="Google Shape;235;p17"/>
          <p:cNvSpPr txBox="1"/>
          <p:nvPr>
            <p:ph idx="5" type="subTitle"/>
          </p:nvPr>
        </p:nvSpPr>
        <p:spPr>
          <a:xfrm>
            <a:off x="7141825" y="2904163"/>
            <a:ext cx="1282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6" name="Google Shape;236;p17"/>
          <p:cNvSpPr txBox="1"/>
          <p:nvPr>
            <p:ph idx="6" type="subTitle"/>
          </p:nvPr>
        </p:nvSpPr>
        <p:spPr>
          <a:xfrm>
            <a:off x="3964163" y="2904163"/>
            <a:ext cx="1282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237" name="Google Shape;237;p17"/>
          <p:cNvGrpSpPr/>
          <p:nvPr/>
        </p:nvGrpSpPr>
        <p:grpSpPr>
          <a:xfrm flipH="1" rot="-5400000">
            <a:off x="8346375" y="224871"/>
            <a:ext cx="1022509" cy="572747"/>
            <a:chOff x="-77" y="3784091"/>
            <a:chExt cx="2423582" cy="1357541"/>
          </a:xfrm>
        </p:grpSpPr>
        <p:sp>
          <p:nvSpPr>
            <p:cNvPr id="238" name="Google Shape;238;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7"/>
          <p:cNvGrpSpPr/>
          <p:nvPr/>
        </p:nvGrpSpPr>
        <p:grpSpPr>
          <a:xfrm flipH="1" rot="5400000">
            <a:off x="-224875" y="4345871"/>
            <a:ext cx="1022509" cy="572747"/>
            <a:chOff x="-77" y="3784091"/>
            <a:chExt cx="2423582" cy="1357541"/>
          </a:xfrm>
        </p:grpSpPr>
        <p:sp>
          <p:nvSpPr>
            <p:cNvPr id="244" name="Google Shape;244;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250" name="Shape 250"/>
        <p:cNvGrpSpPr/>
        <p:nvPr/>
      </p:nvGrpSpPr>
      <p:grpSpPr>
        <a:xfrm>
          <a:off x="0" y="0"/>
          <a:ext cx="0" cy="0"/>
          <a:chOff x="0" y="0"/>
          <a:chExt cx="0" cy="0"/>
        </a:xfrm>
      </p:grpSpPr>
      <p:sp>
        <p:nvSpPr>
          <p:cNvPr id="251" name="Google Shape;251;p1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2" name="Google Shape;252;p18"/>
          <p:cNvSpPr txBox="1"/>
          <p:nvPr>
            <p:ph idx="1" type="subTitle"/>
          </p:nvPr>
        </p:nvSpPr>
        <p:spPr>
          <a:xfrm>
            <a:off x="1842250" y="1618793"/>
            <a:ext cx="16827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53" name="Google Shape;253;p18"/>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lvl1pPr lvl="0" marR="32004"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4" name="Google Shape;254;p18"/>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55" name="Google Shape;255;p18"/>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lvl1pPr lvl="0" marR="40812"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6" name="Google Shape;256;p18"/>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57" name="Google Shape;257;p18"/>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lvl1pPr lvl="0" marR="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8" name="Google Shape;258;p18"/>
          <p:cNvSpPr txBox="1"/>
          <p:nvPr>
            <p:ph idx="7" type="subTitle"/>
          </p:nvPr>
        </p:nvSpPr>
        <p:spPr>
          <a:xfrm>
            <a:off x="5618957" y="1618793"/>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59" name="Google Shape;259;p18"/>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lvl1pPr lvl="0" marR="32004"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0" name="Google Shape;260;p18"/>
          <p:cNvGrpSpPr/>
          <p:nvPr/>
        </p:nvGrpSpPr>
        <p:grpSpPr>
          <a:xfrm flipH="1" rot="-5400000">
            <a:off x="8346375" y="224871"/>
            <a:ext cx="1022509" cy="572747"/>
            <a:chOff x="-77" y="3784091"/>
            <a:chExt cx="2423582" cy="1357541"/>
          </a:xfrm>
        </p:grpSpPr>
        <p:sp>
          <p:nvSpPr>
            <p:cNvPr id="261" name="Google Shape;261;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18"/>
          <p:cNvGrpSpPr/>
          <p:nvPr/>
        </p:nvGrpSpPr>
        <p:grpSpPr>
          <a:xfrm flipH="1" rot="5400000">
            <a:off x="-224875" y="4345871"/>
            <a:ext cx="1022509" cy="572747"/>
            <a:chOff x="-77" y="3784091"/>
            <a:chExt cx="2423582" cy="1357541"/>
          </a:xfrm>
        </p:grpSpPr>
        <p:sp>
          <p:nvSpPr>
            <p:cNvPr id="267" name="Google Shape;267;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 name="Google Shape;272;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_1_1">
    <p:spTree>
      <p:nvGrpSpPr>
        <p:cNvPr id="273" name="Shape 273"/>
        <p:cNvGrpSpPr/>
        <p:nvPr/>
      </p:nvGrpSpPr>
      <p:grpSpPr>
        <a:xfrm>
          <a:off x="0" y="0"/>
          <a:ext cx="0" cy="0"/>
          <a:chOff x="0" y="0"/>
          <a:chExt cx="0" cy="0"/>
        </a:xfrm>
      </p:grpSpPr>
      <p:sp>
        <p:nvSpPr>
          <p:cNvPr id="274" name="Google Shape;274;p1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5" name="Google Shape;275;p19"/>
          <p:cNvSpPr txBox="1"/>
          <p:nvPr>
            <p:ph idx="1" type="subTitle"/>
          </p:nvPr>
        </p:nvSpPr>
        <p:spPr>
          <a:xfrm>
            <a:off x="4211675" y="1429885"/>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6" name="Google Shape;276;p19"/>
          <p:cNvSpPr txBox="1"/>
          <p:nvPr>
            <p:ph hasCustomPrompt="1" idx="2" type="title"/>
          </p:nvPr>
        </p:nvSpPr>
        <p:spPr>
          <a:xfrm>
            <a:off x="3331225" y="1443350"/>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7" name="Google Shape;277;p19"/>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19"/>
          <p:cNvSpPr txBox="1"/>
          <p:nvPr>
            <p:ph idx="4" type="subTitle"/>
          </p:nvPr>
        </p:nvSpPr>
        <p:spPr>
          <a:xfrm>
            <a:off x="4211675" y="2521206"/>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9" name="Google Shape;279;p19"/>
          <p:cNvSpPr txBox="1"/>
          <p:nvPr>
            <p:ph hasCustomPrompt="1" idx="5" type="title"/>
          </p:nvPr>
        </p:nvSpPr>
        <p:spPr>
          <a:xfrm>
            <a:off x="3331225" y="2515672"/>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0" name="Google Shape;280;p19"/>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1" name="Google Shape;281;p19"/>
          <p:cNvSpPr txBox="1"/>
          <p:nvPr>
            <p:ph idx="7" type="subTitle"/>
          </p:nvPr>
        </p:nvSpPr>
        <p:spPr>
          <a:xfrm>
            <a:off x="4211825" y="361252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2" name="Google Shape;282;p19"/>
          <p:cNvSpPr txBox="1"/>
          <p:nvPr>
            <p:ph hasCustomPrompt="1" idx="8" type="title"/>
          </p:nvPr>
        </p:nvSpPr>
        <p:spPr>
          <a:xfrm>
            <a:off x="3331225" y="3612527"/>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83" name="Google Shape;283;p19"/>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84" name="Google Shape;284;p19"/>
          <p:cNvGrpSpPr/>
          <p:nvPr/>
        </p:nvGrpSpPr>
        <p:grpSpPr>
          <a:xfrm>
            <a:off x="-77" y="3784091"/>
            <a:ext cx="2423582" cy="1357541"/>
            <a:chOff x="-77" y="3784091"/>
            <a:chExt cx="2423582" cy="1357541"/>
          </a:xfrm>
        </p:grpSpPr>
        <p:sp>
          <p:nvSpPr>
            <p:cNvPr id="285" name="Google Shape;285;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19"/>
          <p:cNvGrpSpPr/>
          <p:nvPr/>
        </p:nvGrpSpPr>
        <p:grpSpPr>
          <a:xfrm rot="10800000">
            <a:off x="6720423" y="-9"/>
            <a:ext cx="2423582" cy="1357541"/>
            <a:chOff x="-77" y="3784091"/>
            <a:chExt cx="2423582" cy="1357541"/>
          </a:xfrm>
        </p:grpSpPr>
        <p:sp>
          <p:nvSpPr>
            <p:cNvPr id="291" name="Google Shape;291;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 name="Google Shape;296;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297" name="Shape 297"/>
        <p:cNvGrpSpPr/>
        <p:nvPr/>
      </p:nvGrpSpPr>
      <p:grpSpPr>
        <a:xfrm>
          <a:off x="0" y="0"/>
          <a:ext cx="0" cy="0"/>
          <a:chOff x="0" y="0"/>
          <a:chExt cx="0" cy="0"/>
        </a:xfrm>
      </p:grpSpPr>
      <p:sp>
        <p:nvSpPr>
          <p:cNvPr id="298" name="Google Shape;298;p20"/>
          <p:cNvSpPr txBox="1"/>
          <p:nvPr>
            <p:ph idx="1" type="subTitle"/>
          </p:nvPr>
        </p:nvSpPr>
        <p:spPr>
          <a:xfrm>
            <a:off x="719600" y="1770625"/>
            <a:ext cx="2317200" cy="389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99" name="Google Shape;299;p2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0" name="Google Shape;300;p20"/>
          <p:cNvSpPr txBox="1"/>
          <p:nvPr>
            <p:ph hasCustomPrompt="1" idx="2" type="title"/>
          </p:nvPr>
        </p:nvSpPr>
        <p:spPr>
          <a:xfrm>
            <a:off x="132920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01" name="Google Shape;301;p20"/>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2" name="Google Shape;302;p20"/>
          <p:cNvSpPr txBox="1"/>
          <p:nvPr>
            <p:ph idx="4" type="subTitle"/>
          </p:nvPr>
        </p:nvSpPr>
        <p:spPr>
          <a:xfrm>
            <a:off x="341350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03" name="Google Shape;303;p20"/>
          <p:cNvSpPr txBox="1"/>
          <p:nvPr>
            <p:ph hasCustomPrompt="1" idx="5" type="title"/>
          </p:nvPr>
        </p:nvSpPr>
        <p:spPr>
          <a:xfrm>
            <a:off x="4023025"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04" name="Google Shape;304;p20"/>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20"/>
          <p:cNvSpPr txBox="1"/>
          <p:nvPr>
            <p:ph idx="7" type="subTitle"/>
          </p:nvPr>
        </p:nvSpPr>
        <p:spPr>
          <a:xfrm>
            <a:off x="6107050" y="177062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06" name="Google Shape;306;p20"/>
          <p:cNvSpPr txBox="1"/>
          <p:nvPr>
            <p:ph hasCustomPrompt="1" idx="8" type="title"/>
          </p:nvPr>
        </p:nvSpPr>
        <p:spPr>
          <a:xfrm>
            <a:off x="671655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07" name="Google Shape;307;p20"/>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8" name="Google Shape;308;p20"/>
          <p:cNvSpPr txBox="1"/>
          <p:nvPr>
            <p:ph idx="13" type="subTitle"/>
          </p:nvPr>
        </p:nvSpPr>
        <p:spPr>
          <a:xfrm>
            <a:off x="7196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09" name="Google Shape;309;p20"/>
          <p:cNvSpPr txBox="1"/>
          <p:nvPr>
            <p:ph hasCustomPrompt="1" idx="14" type="title"/>
          </p:nvPr>
        </p:nvSpPr>
        <p:spPr>
          <a:xfrm>
            <a:off x="132920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10" name="Google Shape;310;p20"/>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1" name="Google Shape;311;p20"/>
          <p:cNvSpPr txBox="1"/>
          <p:nvPr>
            <p:ph idx="16" type="subTitle"/>
          </p:nvPr>
        </p:nvSpPr>
        <p:spPr>
          <a:xfrm>
            <a:off x="3413400" y="3395477"/>
            <a:ext cx="23172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2" name="Google Shape;312;p20"/>
          <p:cNvSpPr txBox="1"/>
          <p:nvPr>
            <p:ph hasCustomPrompt="1" idx="17" type="title"/>
          </p:nvPr>
        </p:nvSpPr>
        <p:spPr>
          <a:xfrm>
            <a:off x="4023025"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13" name="Google Shape;313;p20"/>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4" name="Google Shape;314;p20"/>
          <p:cNvSpPr txBox="1"/>
          <p:nvPr>
            <p:ph idx="19" type="subTitle"/>
          </p:nvPr>
        </p:nvSpPr>
        <p:spPr>
          <a:xfrm>
            <a:off x="6107050" y="3395475"/>
            <a:ext cx="23169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5" name="Google Shape;315;p20"/>
          <p:cNvSpPr txBox="1"/>
          <p:nvPr>
            <p:ph hasCustomPrompt="1" idx="20" type="title"/>
          </p:nvPr>
        </p:nvSpPr>
        <p:spPr>
          <a:xfrm>
            <a:off x="671655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6"/>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316" name="Google Shape;316;p20"/>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17" name="Google Shape;317;p20"/>
          <p:cNvGrpSpPr/>
          <p:nvPr/>
        </p:nvGrpSpPr>
        <p:grpSpPr>
          <a:xfrm>
            <a:off x="0" y="4569046"/>
            <a:ext cx="1022509" cy="572747"/>
            <a:chOff x="-77" y="3784091"/>
            <a:chExt cx="2423582" cy="1357541"/>
          </a:xfrm>
        </p:grpSpPr>
        <p:sp>
          <p:nvSpPr>
            <p:cNvPr id="318" name="Google Shape;318;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20"/>
          <p:cNvGrpSpPr/>
          <p:nvPr/>
        </p:nvGrpSpPr>
        <p:grpSpPr>
          <a:xfrm flipH="1">
            <a:off x="8121500" y="4569046"/>
            <a:ext cx="1022509" cy="572747"/>
            <a:chOff x="-77" y="3784091"/>
            <a:chExt cx="2423582" cy="1357541"/>
          </a:xfrm>
        </p:grpSpPr>
        <p:sp>
          <p:nvSpPr>
            <p:cNvPr id="324" name="Google Shape;324;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 name="Google Shape;329;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216900" y="1653325"/>
            <a:ext cx="1599000" cy="1234800"/>
          </a:xfrm>
          <a:prstGeom prst="rect">
            <a:avLst/>
          </a:prstGeom>
        </p:spPr>
        <p:txBody>
          <a:bodyPr anchorCtr="0" anchor="ctr" bIns="91425" lIns="91425" spcFirstLastPara="1" rIns="91425" wrap="square" tIns="91425">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2" type="title"/>
          </p:nvPr>
        </p:nvSpPr>
        <p:spPr>
          <a:xfrm>
            <a:off x="3216900" y="2879675"/>
            <a:ext cx="26220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Raleway"/>
              <a:buNone/>
              <a:defRPr>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5" name="Google Shape;15;p3"/>
          <p:cNvGrpSpPr/>
          <p:nvPr/>
        </p:nvGrpSpPr>
        <p:grpSpPr>
          <a:xfrm>
            <a:off x="2598300" y="1013625"/>
            <a:ext cx="95400" cy="3116250"/>
            <a:chOff x="4524300" y="1013625"/>
            <a:chExt cx="95400" cy="3116250"/>
          </a:xfrm>
        </p:grpSpPr>
        <p:sp>
          <p:nvSpPr>
            <p:cNvPr id="16" name="Google Shape;16;p3"/>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 name="Google Shape;22;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330" name="Shape 330"/>
        <p:cNvGrpSpPr/>
        <p:nvPr/>
      </p:nvGrpSpPr>
      <p:grpSpPr>
        <a:xfrm>
          <a:off x="0" y="0"/>
          <a:ext cx="0" cy="0"/>
          <a:chOff x="0" y="0"/>
          <a:chExt cx="0" cy="0"/>
        </a:xfrm>
      </p:grpSpPr>
      <p:sp>
        <p:nvSpPr>
          <p:cNvPr id="331" name="Google Shape;331;p21"/>
          <p:cNvSpPr txBox="1"/>
          <p:nvPr>
            <p:ph idx="1" type="subTitle"/>
          </p:nvPr>
        </p:nvSpPr>
        <p:spPr>
          <a:xfrm>
            <a:off x="1410963" y="1423411"/>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32" name="Google Shape;332;p2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3" name="Google Shape;333;p21"/>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4" name="Google Shape;334;p21"/>
          <p:cNvSpPr txBox="1"/>
          <p:nvPr>
            <p:ph idx="3" type="subTitle"/>
          </p:nvPr>
        </p:nvSpPr>
        <p:spPr>
          <a:xfrm>
            <a:off x="1410988" y="2450149"/>
            <a:ext cx="23169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35" name="Google Shape;335;p21"/>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6" name="Google Shape;336;p21"/>
          <p:cNvSpPr txBox="1"/>
          <p:nvPr>
            <p:ph idx="5" type="subTitle"/>
          </p:nvPr>
        </p:nvSpPr>
        <p:spPr>
          <a:xfrm>
            <a:off x="5415963" y="1423411"/>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37" name="Google Shape;337;p21"/>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lvl1pPr lvl="0" marR="332101"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8" name="Google Shape;338;p21"/>
          <p:cNvSpPr txBox="1"/>
          <p:nvPr>
            <p:ph idx="7" type="subTitle"/>
          </p:nvPr>
        </p:nvSpPr>
        <p:spPr>
          <a:xfrm>
            <a:off x="1410963" y="3476889"/>
            <a:ext cx="23172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39" name="Google Shape;339;p21"/>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0" name="Google Shape;340;p21"/>
          <p:cNvSpPr txBox="1"/>
          <p:nvPr>
            <p:ph idx="9" type="subTitle"/>
          </p:nvPr>
        </p:nvSpPr>
        <p:spPr>
          <a:xfrm>
            <a:off x="5415788" y="2450151"/>
            <a:ext cx="23172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41" name="Google Shape;341;p21"/>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2" name="Google Shape;342;p21"/>
          <p:cNvSpPr txBox="1"/>
          <p:nvPr>
            <p:ph idx="14" type="subTitle"/>
          </p:nvPr>
        </p:nvSpPr>
        <p:spPr>
          <a:xfrm>
            <a:off x="5415963" y="3476887"/>
            <a:ext cx="23169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43" name="Google Shape;343;p21"/>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44" name="Google Shape;344;p21"/>
          <p:cNvGrpSpPr/>
          <p:nvPr/>
        </p:nvGrpSpPr>
        <p:grpSpPr>
          <a:xfrm>
            <a:off x="0" y="4569046"/>
            <a:ext cx="1022509" cy="572747"/>
            <a:chOff x="-77" y="3784091"/>
            <a:chExt cx="2423582" cy="1357541"/>
          </a:xfrm>
        </p:grpSpPr>
        <p:sp>
          <p:nvSpPr>
            <p:cNvPr id="345" name="Google Shape;345;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21"/>
          <p:cNvGrpSpPr/>
          <p:nvPr/>
        </p:nvGrpSpPr>
        <p:grpSpPr>
          <a:xfrm rot="10800000">
            <a:off x="8121500" y="-4"/>
            <a:ext cx="1022509" cy="572747"/>
            <a:chOff x="-77" y="3784091"/>
            <a:chExt cx="2423582" cy="1357541"/>
          </a:xfrm>
        </p:grpSpPr>
        <p:sp>
          <p:nvSpPr>
            <p:cNvPr id="351" name="Google Shape;351;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21"/>
          <p:cNvGrpSpPr/>
          <p:nvPr/>
        </p:nvGrpSpPr>
        <p:grpSpPr>
          <a:xfrm>
            <a:off x="4524300" y="1394625"/>
            <a:ext cx="95400" cy="3116250"/>
            <a:chOff x="4524300" y="1013625"/>
            <a:chExt cx="95400" cy="3116250"/>
          </a:xfrm>
        </p:grpSpPr>
        <p:sp>
          <p:nvSpPr>
            <p:cNvPr id="357" name="Google Shape;357;p21"/>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1"/>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1"/>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1"/>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1"/>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1"/>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64" name="Shape 364"/>
        <p:cNvGrpSpPr/>
        <p:nvPr/>
      </p:nvGrpSpPr>
      <p:grpSpPr>
        <a:xfrm>
          <a:off x="0" y="0"/>
          <a:ext cx="0" cy="0"/>
          <a:chOff x="0" y="0"/>
          <a:chExt cx="0" cy="0"/>
        </a:xfrm>
      </p:grpSpPr>
      <p:grpSp>
        <p:nvGrpSpPr>
          <p:cNvPr id="365" name="Google Shape;365;p22"/>
          <p:cNvGrpSpPr/>
          <p:nvPr/>
        </p:nvGrpSpPr>
        <p:grpSpPr>
          <a:xfrm>
            <a:off x="-9" y="1669058"/>
            <a:ext cx="2781383" cy="1805382"/>
            <a:chOff x="8024127" y="984378"/>
            <a:chExt cx="2502369" cy="1624275"/>
          </a:xfrm>
        </p:grpSpPr>
        <p:sp>
          <p:nvSpPr>
            <p:cNvPr id="366" name="Google Shape;366;p22"/>
            <p:cNvSpPr/>
            <p:nvPr/>
          </p:nvSpPr>
          <p:spPr>
            <a:xfrm>
              <a:off x="8647339" y="2562003"/>
              <a:ext cx="65709" cy="30106"/>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2"/>
            <p:cNvSpPr/>
            <p:nvPr/>
          </p:nvSpPr>
          <p:spPr>
            <a:xfrm>
              <a:off x="8759904" y="2562003"/>
              <a:ext cx="65680" cy="30106"/>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a:off x="8872440" y="2562003"/>
              <a:ext cx="65709" cy="30106"/>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10089400" y="2205025"/>
              <a:ext cx="25" cy="50050"/>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8024127" y="984378"/>
              <a:ext cx="2502369" cy="1624275"/>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8024127" y="984378"/>
              <a:ext cx="2502369" cy="262020"/>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8125057" y="1324952"/>
              <a:ext cx="2305388" cy="1198318"/>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8191986" y="1394818"/>
              <a:ext cx="54365" cy="1106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8385062" y="1394818"/>
              <a:ext cx="55354" cy="1106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8292887" y="1394818"/>
              <a:ext cx="43689" cy="120335"/>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8483055" y="1500548"/>
              <a:ext cx="31095" cy="31095"/>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8528666" y="1500548"/>
              <a:ext cx="31065" cy="31095"/>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8593674" y="1500548"/>
              <a:ext cx="31065" cy="31095"/>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8219152" y="1627656"/>
              <a:ext cx="1656300" cy="29"/>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9975312" y="1627656"/>
              <a:ext cx="128101" cy="29"/>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10174205" y="1627656"/>
              <a:ext cx="163035" cy="29"/>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8219152" y="1757673"/>
              <a:ext cx="1036300" cy="29"/>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2"/>
            <p:cNvSpPr/>
            <p:nvPr/>
          </p:nvSpPr>
          <p:spPr>
            <a:xfrm>
              <a:off x="9408676" y="1757673"/>
              <a:ext cx="186335" cy="29"/>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9090440" y="1832396"/>
              <a:ext cx="504581" cy="29"/>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2"/>
            <p:cNvSpPr/>
            <p:nvPr/>
          </p:nvSpPr>
          <p:spPr>
            <a:xfrm>
              <a:off x="8919673" y="1832396"/>
              <a:ext cx="101923" cy="29"/>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2"/>
            <p:cNvSpPr/>
            <p:nvPr/>
          </p:nvSpPr>
          <p:spPr>
            <a:xfrm>
              <a:off x="8737271" y="1832396"/>
              <a:ext cx="101894" cy="29"/>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2"/>
            <p:cNvSpPr/>
            <p:nvPr/>
          </p:nvSpPr>
          <p:spPr>
            <a:xfrm>
              <a:off x="8555829" y="1832396"/>
              <a:ext cx="100934" cy="29"/>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2"/>
            <p:cNvSpPr/>
            <p:nvPr/>
          </p:nvSpPr>
          <p:spPr>
            <a:xfrm>
              <a:off x="8373428" y="1832396"/>
              <a:ext cx="100934" cy="29"/>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8373428" y="1923582"/>
              <a:ext cx="1570900" cy="29"/>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8219152" y="1832396"/>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8219152" y="1923582"/>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8219152" y="2014798"/>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8219152" y="2105984"/>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10039331" y="1923582"/>
              <a:ext cx="216411" cy="29"/>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8369559" y="2014798"/>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8369559" y="2107933"/>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8369559" y="2202057"/>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8369559" y="2295192"/>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a:off x="9090440" y="2295192"/>
              <a:ext cx="884929" cy="29"/>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
            <p:cNvSpPr/>
            <p:nvPr/>
          </p:nvSpPr>
          <p:spPr>
            <a:xfrm>
              <a:off x="9615336" y="2202057"/>
              <a:ext cx="360016" cy="29"/>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9832671" y="2105984"/>
              <a:ext cx="142674" cy="29"/>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22"/>
          <p:cNvGrpSpPr/>
          <p:nvPr/>
        </p:nvGrpSpPr>
        <p:grpSpPr>
          <a:xfrm flipH="1">
            <a:off x="7058589" y="1071875"/>
            <a:ext cx="2085403" cy="2999739"/>
            <a:chOff x="7435625" y="1209875"/>
            <a:chExt cx="1470250" cy="2114875"/>
          </a:xfrm>
        </p:grpSpPr>
        <p:sp>
          <p:nvSpPr>
            <p:cNvPr id="403" name="Google Shape;403;p22"/>
            <p:cNvSpPr/>
            <p:nvPr/>
          </p:nvSpPr>
          <p:spPr>
            <a:xfrm>
              <a:off x="7658275" y="3273025"/>
              <a:ext cx="120950" cy="12550"/>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7494000" y="3273025"/>
              <a:ext cx="120950" cy="12550"/>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7821725" y="3273025"/>
              <a:ext cx="120950" cy="12550"/>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7970175" y="3087075"/>
              <a:ext cx="106775" cy="109250"/>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7970175" y="3087075"/>
              <a:ext cx="106775" cy="106750"/>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7980175" y="3096250"/>
              <a:ext cx="87600" cy="88400"/>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7980175" y="3139600"/>
              <a:ext cx="87600" cy="45050"/>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7631600" y="2647575"/>
              <a:ext cx="102600" cy="30900"/>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7753350" y="2647575"/>
              <a:ext cx="102600" cy="30900"/>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7478150" y="2827700"/>
              <a:ext cx="664675" cy="30900"/>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7977675" y="2891100"/>
              <a:ext cx="130125" cy="31700"/>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2"/>
            <p:cNvSpPr/>
            <p:nvPr/>
          </p:nvSpPr>
          <p:spPr>
            <a:xfrm>
              <a:off x="7840925" y="2891100"/>
              <a:ext cx="117600" cy="31700"/>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7735850" y="2445775"/>
              <a:ext cx="619625" cy="520400"/>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7435625" y="1671050"/>
              <a:ext cx="1062450" cy="1653700"/>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2"/>
            <p:cNvSpPr/>
            <p:nvPr/>
          </p:nvSpPr>
          <p:spPr>
            <a:xfrm>
              <a:off x="7435625" y="1671050"/>
              <a:ext cx="1062450" cy="150125"/>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7493175" y="1866200"/>
              <a:ext cx="949850" cy="1409350"/>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7725000" y="1721075"/>
              <a:ext cx="50900" cy="25900"/>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7539025" y="2031300"/>
              <a:ext cx="674675" cy="15875"/>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8255375" y="2031300"/>
              <a:ext cx="65075" cy="15875"/>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a:off x="8345450" y="2031300"/>
              <a:ext cx="52550" cy="15875"/>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7539025" y="2105525"/>
              <a:ext cx="386150" cy="15875"/>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7931800" y="2105525"/>
              <a:ext cx="121800" cy="15875"/>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7971850" y="2148050"/>
              <a:ext cx="81750" cy="16700"/>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2"/>
            <p:cNvSpPr/>
            <p:nvPr/>
          </p:nvSpPr>
          <p:spPr>
            <a:xfrm>
              <a:off x="7931800" y="2148050"/>
              <a:ext cx="24225" cy="16700"/>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7835900" y="2148050"/>
              <a:ext cx="73425" cy="16700"/>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7731675" y="2148050"/>
              <a:ext cx="74250" cy="16700"/>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7627425" y="2148050"/>
              <a:ext cx="74250" cy="16700"/>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7627425" y="2200600"/>
              <a:ext cx="626300" cy="15875"/>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7539025" y="2148050"/>
              <a:ext cx="37550" cy="16700"/>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7539025" y="2200600"/>
              <a:ext cx="37550" cy="15875"/>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7539025" y="2252300"/>
              <a:ext cx="37550" cy="16700"/>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7539025" y="2304850"/>
              <a:ext cx="37550" cy="15850"/>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8292075" y="2200600"/>
              <a:ext cx="91750" cy="15875"/>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7624925" y="2252300"/>
              <a:ext cx="264375" cy="16700"/>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7971850" y="2412425"/>
              <a:ext cx="299400" cy="16700"/>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8049400" y="2359050"/>
              <a:ext cx="221850" cy="16700"/>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8173650" y="2304850"/>
              <a:ext cx="97600" cy="15850"/>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7539025" y="1958750"/>
              <a:ext cx="312750" cy="15875"/>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7539025" y="2539175"/>
              <a:ext cx="505400" cy="16700"/>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7539025" y="2603375"/>
              <a:ext cx="505400" cy="16725"/>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7539025" y="2667600"/>
              <a:ext cx="504550" cy="16700"/>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7539025" y="3051200"/>
              <a:ext cx="504550" cy="15875"/>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7998525" y="2464950"/>
              <a:ext cx="150125" cy="15875"/>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2"/>
            <p:cNvSpPr/>
            <p:nvPr/>
          </p:nvSpPr>
          <p:spPr>
            <a:xfrm>
              <a:off x="8197825" y="2464950"/>
              <a:ext cx="200175" cy="15875"/>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8197825" y="2539175"/>
              <a:ext cx="200175" cy="16700"/>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2"/>
            <p:cNvSpPr/>
            <p:nvPr/>
          </p:nvSpPr>
          <p:spPr>
            <a:xfrm>
              <a:off x="7539025"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2"/>
            <p:cNvSpPr/>
            <p:nvPr/>
          </p:nvSpPr>
          <p:spPr>
            <a:xfrm>
              <a:off x="7539025" y="3197150"/>
              <a:ext cx="76750" cy="16700"/>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7635775" y="3197150"/>
              <a:ext cx="469525" cy="16700"/>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7657450" y="3148775"/>
              <a:ext cx="75900" cy="15875"/>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p:nvPr/>
          </p:nvSpPr>
          <p:spPr>
            <a:xfrm>
              <a:off x="7775025" y="3148775"/>
              <a:ext cx="76750" cy="15875"/>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2"/>
            <p:cNvSpPr/>
            <p:nvPr/>
          </p:nvSpPr>
          <p:spPr>
            <a:xfrm>
              <a:off x="7893450" y="3148775"/>
              <a:ext cx="75925" cy="15875"/>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
            <p:cNvSpPr/>
            <p:nvPr/>
          </p:nvSpPr>
          <p:spPr>
            <a:xfrm>
              <a:off x="8011875" y="3148775"/>
              <a:ext cx="75900" cy="15875"/>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2"/>
            <p:cNvSpPr/>
            <p:nvPr/>
          </p:nvSpPr>
          <p:spPr>
            <a:xfrm>
              <a:off x="8129450"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2"/>
            <p:cNvSpPr/>
            <p:nvPr/>
          </p:nvSpPr>
          <p:spPr>
            <a:xfrm>
              <a:off x="8247875" y="3148775"/>
              <a:ext cx="51725" cy="15875"/>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2"/>
            <p:cNvSpPr/>
            <p:nvPr/>
          </p:nvSpPr>
          <p:spPr>
            <a:xfrm>
              <a:off x="8089425" y="1209875"/>
              <a:ext cx="816450" cy="748075"/>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2"/>
            <p:cNvSpPr/>
            <p:nvPr/>
          </p:nvSpPr>
          <p:spPr>
            <a:xfrm>
              <a:off x="8134450" y="1359150"/>
              <a:ext cx="729725" cy="56127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2"/>
            <p:cNvSpPr/>
            <p:nvPr/>
          </p:nvSpPr>
          <p:spPr>
            <a:xfrm>
              <a:off x="8169475" y="1485925"/>
              <a:ext cx="518725" cy="12525"/>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2"/>
            <p:cNvSpPr/>
            <p:nvPr/>
          </p:nvSpPr>
          <p:spPr>
            <a:xfrm>
              <a:off x="8719875" y="1485925"/>
              <a:ext cx="50050" cy="12525"/>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a:off x="8169475" y="1543450"/>
              <a:ext cx="296900" cy="12550"/>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2"/>
            <p:cNvSpPr/>
            <p:nvPr/>
          </p:nvSpPr>
          <p:spPr>
            <a:xfrm>
              <a:off x="8470525" y="1543450"/>
              <a:ext cx="94275" cy="12550"/>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2"/>
            <p:cNvSpPr/>
            <p:nvPr/>
          </p:nvSpPr>
          <p:spPr>
            <a:xfrm>
              <a:off x="8502225" y="1576825"/>
              <a:ext cx="62575" cy="11700"/>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2"/>
            <p:cNvSpPr/>
            <p:nvPr/>
          </p:nvSpPr>
          <p:spPr>
            <a:xfrm>
              <a:off x="8471375" y="1576825"/>
              <a:ext cx="18350" cy="11700"/>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2"/>
            <p:cNvSpPr/>
            <p:nvPr/>
          </p:nvSpPr>
          <p:spPr>
            <a:xfrm>
              <a:off x="8397150" y="1576825"/>
              <a:ext cx="56725" cy="11700"/>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2"/>
            <p:cNvSpPr/>
            <p:nvPr/>
          </p:nvSpPr>
          <p:spPr>
            <a:xfrm>
              <a:off x="8317075" y="1576825"/>
              <a:ext cx="56750" cy="11700"/>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p:nvPr/>
          </p:nvSpPr>
          <p:spPr>
            <a:xfrm>
              <a:off x="8237025" y="1576825"/>
              <a:ext cx="56725" cy="11700"/>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2"/>
            <p:cNvSpPr/>
            <p:nvPr/>
          </p:nvSpPr>
          <p:spPr>
            <a:xfrm>
              <a:off x="8237025" y="1616850"/>
              <a:ext cx="481200" cy="11700"/>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2"/>
            <p:cNvSpPr/>
            <p:nvPr/>
          </p:nvSpPr>
          <p:spPr>
            <a:xfrm>
              <a:off x="8169475" y="1576825"/>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2"/>
            <p:cNvSpPr/>
            <p:nvPr/>
          </p:nvSpPr>
          <p:spPr>
            <a:xfrm>
              <a:off x="8169475" y="1616850"/>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2"/>
            <p:cNvSpPr/>
            <p:nvPr/>
          </p:nvSpPr>
          <p:spPr>
            <a:xfrm>
              <a:off x="8169475" y="1656875"/>
              <a:ext cx="28375" cy="11700"/>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2"/>
            <p:cNvSpPr/>
            <p:nvPr/>
          </p:nvSpPr>
          <p:spPr>
            <a:xfrm>
              <a:off x="8747400" y="1616850"/>
              <a:ext cx="70900" cy="11700"/>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2"/>
            <p:cNvSpPr/>
            <p:nvPr/>
          </p:nvSpPr>
          <p:spPr>
            <a:xfrm>
              <a:off x="8235350" y="1656875"/>
              <a:ext cx="203525" cy="11700"/>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2"/>
            <p:cNvSpPr/>
            <p:nvPr/>
          </p:nvSpPr>
          <p:spPr>
            <a:xfrm>
              <a:off x="8502225" y="1708575"/>
              <a:ext cx="229350" cy="12525"/>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2"/>
            <p:cNvSpPr/>
            <p:nvPr/>
          </p:nvSpPr>
          <p:spPr>
            <a:xfrm>
              <a:off x="8656500" y="1681050"/>
              <a:ext cx="75075" cy="12550"/>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a:off x="8169475" y="1430875"/>
              <a:ext cx="240200" cy="12550"/>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8169475" y="1821150"/>
              <a:ext cx="387800" cy="11700"/>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8522225" y="1749450"/>
              <a:ext cx="115125" cy="11700"/>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2"/>
            <p:cNvSpPr/>
            <p:nvPr/>
          </p:nvSpPr>
          <p:spPr>
            <a:xfrm>
              <a:off x="8675675" y="1749450"/>
              <a:ext cx="153475" cy="11700"/>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2"/>
            <p:cNvSpPr/>
            <p:nvPr/>
          </p:nvSpPr>
          <p:spPr>
            <a:xfrm>
              <a:off x="8675675" y="1806150"/>
              <a:ext cx="153475" cy="12525"/>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a:off x="8169475" y="1860350"/>
              <a:ext cx="58400" cy="12525"/>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2"/>
            <p:cNvSpPr/>
            <p:nvPr/>
          </p:nvSpPr>
          <p:spPr>
            <a:xfrm>
              <a:off x="8242875" y="1860350"/>
              <a:ext cx="361100" cy="12525"/>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 name="Google Shape;483;p22"/>
          <p:cNvSpPr txBox="1"/>
          <p:nvPr>
            <p:ph type="ctrTitle"/>
          </p:nvPr>
        </p:nvSpPr>
        <p:spPr>
          <a:xfrm>
            <a:off x="1887750" y="611725"/>
            <a:ext cx="5368500" cy="8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84" name="Google Shape;484;p22"/>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5" name="Google Shape;485;p22"/>
          <p:cNvSpPr txBox="1"/>
          <p:nvPr/>
        </p:nvSpPr>
        <p:spPr>
          <a:xfrm>
            <a:off x="2228550" y="4151400"/>
            <a:ext cx="4686900" cy="41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b="1" lang="en" sz="1200">
                <a:solidFill>
                  <a:schemeClr val="accen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including icons by </a:t>
            </a:r>
            <a:r>
              <a:rPr b="1" lang="en" sz="1200">
                <a:solidFill>
                  <a:schemeClr val="accen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infographics &amp; images by </a:t>
            </a:r>
            <a:r>
              <a:rPr b="1" lang="en" sz="1200">
                <a:solidFill>
                  <a:schemeClr val="accent1"/>
                </a:solidFill>
                <a:uFill>
                  <a:noFill/>
                </a:uFill>
                <a:latin typeface="Roboto"/>
                <a:ea typeface="Roboto"/>
                <a:cs typeface="Roboto"/>
                <a:sym typeface="Roboto"/>
                <a:hlinkClick r:id="rId4">
                  <a:extLst>
                    <a:ext uri="{A12FA001-AC4F-418D-AE19-62706E023703}">
                      <ahyp:hlinkCl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
        <p:nvSpPr>
          <p:cNvPr id="486" name="Google Shape;486;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87" name="Shape 487"/>
        <p:cNvGrpSpPr/>
        <p:nvPr/>
      </p:nvGrpSpPr>
      <p:grpSpPr>
        <a:xfrm>
          <a:off x="0" y="0"/>
          <a:ext cx="0" cy="0"/>
          <a:chOff x="0" y="0"/>
          <a:chExt cx="0" cy="0"/>
        </a:xfrm>
      </p:grpSpPr>
      <p:grpSp>
        <p:nvGrpSpPr>
          <p:cNvPr id="488" name="Google Shape;488;p23"/>
          <p:cNvGrpSpPr/>
          <p:nvPr/>
        </p:nvGrpSpPr>
        <p:grpSpPr>
          <a:xfrm>
            <a:off x="0" y="4569046"/>
            <a:ext cx="1022509" cy="572747"/>
            <a:chOff x="-77" y="3784091"/>
            <a:chExt cx="2423582" cy="1357541"/>
          </a:xfrm>
        </p:grpSpPr>
        <p:sp>
          <p:nvSpPr>
            <p:cNvPr id="489" name="Google Shape;489;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 name="Google Shape;494;p23"/>
          <p:cNvGrpSpPr/>
          <p:nvPr/>
        </p:nvGrpSpPr>
        <p:grpSpPr>
          <a:xfrm rot="10800000">
            <a:off x="8121500" y="-4"/>
            <a:ext cx="1022509" cy="572747"/>
            <a:chOff x="-77" y="3784091"/>
            <a:chExt cx="2423582" cy="1357541"/>
          </a:xfrm>
        </p:grpSpPr>
        <p:sp>
          <p:nvSpPr>
            <p:cNvPr id="495" name="Google Shape;495;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23"/>
          <p:cNvGrpSpPr/>
          <p:nvPr/>
        </p:nvGrpSpPr>
        <p:grpSpPr>
          <a:xfrm flipH="1">
            <a:off x="8121500" y="4569896"/>
            <a:ext cx="1022509" cy="572747"/>
            <a:chOff x="-77" y="3784091"/>
            <a:chExt cx="2423582" cy="1357541"/>
          </a:xfrm>
        </p:grpSpPr>
        <p:sp>
          <p:nvSpPr>
            <p:cNvPr id="501" name="Google Shape;501;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23"/>
          <p:cNvGrpSpPr/>
          <p:nvPr/>
        </p:nvGrpSpPr>
        <p:grpSpPr>
          <a:xfrm flipH="1" rot="10800000">
            <a:off x="0" y="846"/>
            <a:ext cx="1022509" cy="572747"/>
            <a:chOff x="-77" y="3784091"/>
            <a:chExt cx="2423582" cy="1357541"/>
          </a:xfrm>
        </p:grpSpPr>
        <p:sp>
          <p:nvSpPr>
            <p:cNvPr id="507" name="Google Shape;507;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513" name="Shape 513"/>
        <p:cNvGrpSpPr/>
        <p:nvPr/>
      </p:nvGrpSpPr>
      <p:grpSpPr>
        <a:xfrm>
          <a:off x="0" y="0"/>
          <a:ext cx="0" cy="0"/>
          <a:chOff x="0" y="0"/>
          <a:chExt cx="0" cy="0"/>
        </a:xfrm>
      </p:grpSpPr>
      <p:grpSp>
        <p:nvGrpSpPr>
          <p:cNvPr id="514" name="Google Shape;514;p24"/>
          <p:cNvGrpSpPr/>
          <p:nvPr/>
        </p:nvGrpSpPr>
        <p:grpSpPr>
          <a:xfrm flipH="1" rot="5400000">
            <a:off x="-533027" y="3252941"/>
            <a:ext cx="2423582" cy="1357541"/>
            <a:chOff x="-77" y="3784091"/>
            <a:chExt cx="2423582" cy="1357541"/>
          </a:xfrm>
        </p:grpSpPr>
        <p:sp>
          <p:nvSpPr>
            <p:cNvPr id="515" name="Google Shape;515;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24"/>
          <p:cNvGrpSpPr/>
          <p:nvPr/>
        </p:nvGrpSpPr>
        <p:grpSpPr>
          <a:xfrm flipH="1" rot="-5400000">
            <a:off x="7253448" y="533016"/>
            <a:ext cx="2423582" cy="1357541"/>
            <a:chOff x="-77" y="3784091"/>
            <a:chExt cx="2423582" cy="1357541"/>
          </a:xfrm>
        </p:grpSpPr>
        <p:sp>
          <p:nvSpPr>
            <p:cNvPr id="521" name="Google Shape;521;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 name="Google Shape;526;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4"/>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Livvic"/>
              <a:buChar char="●"/>
              <a:defRPr sz="1200"/>
            </a:lvl1pPr>
            <a:lvl2pPr indent="-304800" lvl="1" marL="914400">
              <a:spcBef>
                <a:spcPts val="1600"/>
              </a:spcBef>
              <a:spcAft>
                <a:spcPts val="0"/>
              </a:spcAft>
              <a:buSzPts val="1200"/>
              <a:buFont typeface="Roboto Condensed Light"/>
              <a:buChar char="○"/>
              <a:defRPr sz="1200"/>
            </a:lvl2pPr>
            <a:lvl3pPr indent="-304800" lvl="2" marL="1371600">
              <a:spcBef>
                <a:spcPts val="1600"/>
              </a:spcBef>
              <a:spcAft>
                <a:spcPts val="0"/>
              </a:spcAft>
              <a:buSzPts val="1200"/>
              <a:buFont typeface="Roboto Condensed Light"/>
              <a:buChar char="■"/>
              <a:defRPr sz="1200"/>
            </a:lvl3pPr>
            <a:lvl4pPr indent="-304800" lvl="3" marL="1828800">
              <a:spcBef>
                <a:spcPts val="1600"/>
              </a:spcBef>
              <a:spcAft>
                <a:spcPts val="0"/>
              </a:spcAft>
              <a:buSzPts val="1200"/>
              <a:buFont typeface="Roboto Condensed Light"/>
              <a:buChar char="●"/>
              <a:defRPr sz="1200"/>
            </a:lvl4pPr>
            <a:lvl5pPr indent="-304800" lvl="4" marL="2286000">
              <a:spcBef>
                <a:spcPts val="1600"/>
              </a:spcBef>
              <a:spcAft>
                <a:spcPts val="0"/>
              </a:spcAft>
              <a:buSzPts val="1200"/>
              <a:buFont typeface="Roboto Condensed Light"/>
              <a:buChar char="○"/>
              <a:defRPr sz="1200"/>
            </a:lvl5pPr>
            <a:lvl6pPr indent="-304800" lvl="5" marL="2743200">
              <a:spcBef>
                <a:spcPts val="1600"/>
              </a:spcBef>
              <a:spcAft>
                <a:spcPts val="0"/>
              </a:spcAft>
              <a:buSzPts val="1200"/>
              <a:buFont typeface="Roboto Condensed Light"/>
              <a:buChar char="■"/>
              <a:defRPr sz="1200"/>
            </a:lvl6pPr>
            <a:lvl7pPr indent="-304800" lvl="6" marL="3200400">
              <a:spcBef>
                <a:spcPts val="1600"/>
              </a:spcBef>
              <a:spcAft>
                <a:spcPts val="0"/>
              </a:spcAft>
              <a:buSzPts val="1200"/>
              <a:buFont typeface="Roboto Condensed Light"/>
              <a:buChar char="●"/>
              <a:defRPr sz="1200"/>
            </a:lvl7pPr>
            <a:lvl8pPr indent="-304800" lvl="7" marL="3657600">
              <a:spcBef>
                <a:spcPts val="1600"/>
              </a:spcBef>
              <a:spcAft>
                <a:spcPts val="0"/>
              </a:spcAft>
              <a:buSzPts val="1200"/>
              <a:buFont typeface="Roboto Condensed Light"/>
              <a:buChar char="○"/>
              <a:defRPr sz="1200"/>
            </a:lvl8pPr>
            <a:lvl9pPr indent="-304800" lvl="8" marL="4114800">
              <a:spcBef>
                <a:spcPts val="1600"/>
              </a:spcBef>
              <a:spcAft>
                <a:spcPts val="1600"/>
              </a:spcAft>
              <a:buSzPts val="1200"/>
              <a:buFont typeface="Roboto Condensed Light"/>
              <a:buChar char="■"/>
              <a:defRPr sz="1200"/>
            </a:lvl9pPr>
          </a:lstStyle>
          <a:p/>
        </p:txBody>
      </p:sp>
      <p:grpSp>
        <p:nvGrpSpPr>
          <p:cNvPr id="26" name="Google Shape;26;p4"/>
          <p:cNvGrpSpPr/>
          <p:nvPr/>
        </p:nvGrpSpPr>
        <p:grpSpPr>
          <a:xfrm>
            <a:off x="0" y="4569046"/>
            <a:ext cx="1022509" cy="572747"/>
            <a:chOff x="-77" y="3784091"/>
            <a:chExt cx="2423582" cy="1357541"/>
          </a:xfrm>
        </p:grpSpPr>
        <p:sp>
          <p:nvSpPr>
            <p:cNvPr id="27" name="Google Shape;27;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 name="Google Shape;32;p4"/>
          <p:cNvGrpSpPr/>
          <p:nvPr/>
        </p:nvGrpSpPr>
        <p:grpSpPr>
          <a:xfrm rot="10800000">
            <a:off x="8121500" y="-4"/>
            <a:ext cx="1022509" cy="572747"/>
            <a:chOff x="-77" y="3784091"/>
            <a:chExt cx="2423582" cy="1357541"/>
          </a:xfrm>
        </p:grpSpPr>
        <p:sp>
          <p:nvSpPr>
            <p:cNvPr id="33" name="Google Shape;33;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sp>
        <p:nvSpPr>
          <p:cNvPr id="40" name="Google Shape;40;p5"/>
          <p:cNvSpPr txBox="1"/>
          <p:nvPr>
            <p:ph type="title"/>
          </p:nvPr>
        </p:nvSpPr>
        <p:spPr>
          <a:xfrm>
            <a:off x="5162060" y="2286734"/>
            <a:ext cx="21453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1" name="Google Shape;41;p5"/>
          <p:cNvSpPr txBox="1"/>
          <p:nvPr>
            <p:ph idx="1" type="body"/>
          </p:nvPr>
        </p:nvSpPr>
        <p:spPr>
          <a:xfrm>
            <a:off x="5162065"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2" name="Google Shape;42;p5"/>
          <p:cNvSpPr txBox="1"/>
          <p:nvPr>
            <p:ph idx="2" type="body"/>
          </p:nvPr>
        </p:nvSpPr>
        <p:spPr>
          <a:xfrm>
            <a:off x="1836640"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3" name="Google Shape;43;p5"/>
          <p:cNvSpPr txBox="1"/>
          <p:nvPr>
            <p:ph idx="3" type="title"/>
          </p:nvPr>
        </p:nvSpPr>
        <p:spPr>
          <a:xfrm>
            <a:off x="1836635" y="2286734"/>
            <a:ext cx="2145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4" name="Google Shape;44;p5"/>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5" name="Google Shape;45;p5"/>
          <p:cNvGrpSpPr/>
          <p:nvPr/>
        </p:nvGrpSpPr>
        <p:grpSpPr>
          <a:xfrm>
            <a:off x="0" y="4569046"/>
            <a:ext cx="1022509" cy="572747"/>
            <a:chOff x="-77" y="3784091"/>
            <a:chExt cx="2423582" cy="1357541"/>
          </a:xfrm>
        </p:grpSpPr>
        <p:sp>
          <p:nvSpPr>
            <p:cNvPr id="46" name="Google Shape;46;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5"/>
          <p:cNvGrpSpPr/>
          <p:nvPr/>
        </p:nvGrpSpPr>
        <p:grpSpPr>
          <a:xfrm flipH="1">
            <a:off x="8121500" y="4569046"/>
            <a:ext cx="1022509" cy="572747"/>
            <a:chOff x="-77" y="3784091"/>
            <a:chExt cx="2423582" cy="1357541"/>
          </a:xfrm>
        </p:grpSpPr>
        <p:sp>
          <p:nvSpPr>
            <p:cNvPr id="52" name="Google Shape;52;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 name="Google Shape;57;p5"/>
          <p:cNvGrpSpPr/>
          <p:nvPr/>
        </p:nvGrpSpPr>
        <p:grpSpPr>
          <a:xfrm>
            <a:off x="4524300" y="1242225"/>
            <a:ext cx="95400" cy="3116250"/>
            <a:chOff x="4524300" y="1013625"/>
            <a:chExt cx="95400" cy="3116250"/>
          </a:xfrm>
        </p:grpSpPr>
        <p:sp>
          <p:nvSpPr>
            <p:cNvPr id="58" name="Google Shape;58;p5"/>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5" name="Shape 65"/>
        <p:cNvGrpSpPr/>
        <p:nvPr/>
      </p:nvGrpSpPr>
      <p:grpSpPr>
        <a:xfrm>
          <a:off x="0" y="0"/>
          <a:ext cx="0" cy="0"/>
          <a:chOff x="0" y="0"/>
          <a:chExt cx="0" cy="0"/>
        </a:xfrm>
      </p:grpSpPr>
      <p:sp>
        <p:nvSpPr>
          <p:cNvPr id="66" name="Google Shape;66;p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67" name="Google Shape;67;p6"/>
          <p:cNvGrpSpPr/>
          <p:nvPr/>
        </p:nvGrpSpPr>
        <p:grpSpPr>
          <a:xfrm>
            <a:off x="0" y="4569046"/>
            <a:ext cx="1022509" cy="572747"/>
            <a:chOff x="-77" y="3784091"/>
            <a:chExt cx="2423582" cy="1357541"/>
          </a:xfrm>
        </p:grpSpPr>
        <p:sp>
          <p:nvSpPr>
            <p:cNvPr id="68" name="Google Shape;68;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6"/>
          <p:cNvGrpSpPr/>
          <p:nvPr/>
        </p:nvGrpSpPr>
        <p:grpSpPr>
          <a:xfrm rot="10800000">
            <a:off x="8121500" y="-4"/>
            <a:ext cx="1022509" cy="572747"/>
            <a:chOff x="-77" y="3784091"/>
            <a:chExt cx="2423582" cy="1357541"/>
          </a:xfrm>
        </p:grpSpPr>
        <p:sp>
          <p:nvSpPr>
            <p:cNvPr id="74" name="Google Shape;74;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0" name="Shape 80"/>
        <p:cNvGrpSpPr/>
        <p:nvPr/>
      </p:nvGrpSpPr>
      <p:grpSpPr>
        <a:xfrm>
          <a:off x="0" y="0"/>
          <a:ext cx="0" cy="0"/>
          <a:chOff x="0" y="0"/>
          <a:chExt cx="0" cy="0"/>
        </a:xfrm>
      </p:grpSpPr>
      <p:sp>
        <p:nvSpPr>
          <p:cNvPr id="81" name="Google Shape;81;p7"/>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2" name="Google Shape;82;p7"/>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83" name="Google Shape;83;p7"/>
          <p:cNvGrpSpPr/>
          <p:nvPr/>
        </p:nvGrpSpPr>
        <p:grpSpPr>
          <a:xfrm>
            <a:off x="4524300" y="1013625"/>
            <a:ext cx="95400" cy="3116250"/>
            <a:chOff x="4524300" y="1013625"/>
            <a:chExt cx="95400" cy="3116250"/>
          </a:xfrm>
        </p:grpSpPr>
        <p:sp>
          <p:nvSpPr>
            <p:cNvPr id="84" name="Google Shape;84;p7"/>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7"/>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1" name="Shape 91"/>
        <p:cNvGrpSpPr/>
        <p:nvPr/>
      </p:nvGrpSpPr>
      <p:grpSpPr>
        <a:xfrm>
          <a:off x="0" y="0"/>
          <a:ext cx="0" cy="0"/>
          <a:chOff x="0" y="0"/>
          <a:chExt cx="0" cy="0"/>
        </a:xfrm>
      </p:grpSpPr>
      <p:sp>
        <p:nvSpPr>
          <p:cNvPr id="92" name="Google Shape;92;p8"/>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93" name="Google Shape;93;p8"/>
          <p:cNvGrpSpPr/>
          <p:nvPr/>
        </p:nvGrpSpPr>
        <p:grpSpPr>
          <a:xfrm>
            <a:off x="-77" y="3784091"/>
            <a:ext cx="2423582" cy="1357541"/>
            <a:chOff x="-77" y="3784091"/>
            <a:chExt cx="2423582" cy="1357541"/>
          </a:xfrm>
        </p:grpSpPr>
        <p:sp>
          <p:nvSpPr>
            <p:cNvPr id="94" name="Google Shape;94;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8"/>
          <p:cNvGrpSpPr/>
          <p:nvPr/>
        </p:nvGrpSpPr>
        <p:grpSpPr>
          <a:xfrm rot="10800000">
            <a:off x="6720423" y="-9"/>
            <a:ext cx="2423582" cy="1357541"/>
            <a:chOff x="-77" y="3784091"/>
            <a:chExt cx="2423582" cy="1357541"/>
          </a:xfrm>
        </p:grpSpPr>
        <p:sp>
          <p:nvSpPr>
            <p:cNvPr id="100" name="Google Shape;100;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6" name="Shape 106"/>
        <p:cNvGrpSpPr/>
        <p:nvPr/>
      </p:nvGrpSpPr>
      <p:grpSpPr>
        <a:xfrm>
          <a:off x="0" y="0"/>
          <a:ext cx="0" cy="0"/>
          <a:chOff x="0" y="0"/>
          <a:chExt cx="0" cy="0"/>
        </a:xfrm>
      </p:grpSpPr>
      <p:sp>
        <p:nvSpPr>
          <p:cNvPr id="107" name="Google Shape;107;p9"/>
          <p:cNvSpPr txBox="1"/>
          <p:nvPr>
            <p:ph type="title"/>
          </p:nvPr>
        </p:nvSpPr>
        <p:spPr>
          <a:xfrm>
            <a:off x="1052800" y="1689450"/>
            <a:ext cx="2617200" cy="877500"/>
          </a:xfrm>
          <a:prstGeom prst="rect">
            <a:avLst/>
          </a:prstGeom>
        </p:spPr>
        <p:txBody>
          <a:bodyPr anchorCtr="0" anchor="t" bIns="91425" lIns="91425" spcFirstLastPara="1" rIns="91425" wrap="square" tIns="91425">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8" name="Google Shape;108;p9"/>
          <p:cNvSpPr txBox="1"/>
          <p:nvPr>
            <p:ph idx="1" type="subTitle"/>
          </p:nvPr>
        </p:nvSpPr>
        <p:spPr>
          <a:xfrm>
            <a:off x="1638300" y="2658650"/>
            <a:ext cx="2031600" cy="662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09" name="Google Shape;109;p9"/>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110" name="Google Shape;110;p9"/>
          <p:cNvGrpSpPr/>
          <p:nvPr/>
        </p:nvGrpSpPr>
        <p:grpSpPr>
          <a:xfrm>
            <a:off x="720000" y="1013625"/>
            <a:ext cx="95400" cy="3116250"/>
            <a:chOff x="4524300" y="1013625"/>
            <a:chExt cx="95400" cy="3116250"/>
          </a:xfrm>
        </p:grpSpPr>
        <p:sp>
          <p:nvSpPr>
            <p:cNvPr id="111" name="Google Shape;111;p9"/>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9"/>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9"/>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9"/>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9"/>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8" name="Shape 118"/>
        <p:cNvGrpSpPr/>
        <p:nvPr/>
      </p:nvGrpSpPr>
      <p:grpSpPr>
        <a:xfrm>
          <a:off x="0" y="0"/>
          <a:ext cx="0" cy="0"/>
          <a:chOff x="0" y="0"/>
          <a:chExt cx="0" cy="0"/>
        </a:xfrm>
      </p:grpSpPr>
      <p:sp>
        <p:nvSpPr>
          <p:cNvPr id="119" name="Google Shape;119;p10"/>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p:txBody>
      </p:sp>
      <p:sp>
        <p:nvSpPr>
          <p:cNvPr id="120" name="Google Shape;120;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13367C"/>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Roboto"/>
                <a:ea typeface="Roboto"/>
                <a:cs typeface="Roboto"/>
                <a:sym typeface="Roboto"/>
              </a:defRPr>
            </a:lvl1pPr>
            <a:lvl2pPr lvl="1" algn="r">
              <a:buNone/>
              <a:defRPr sz="1300">
                <a:solidFill>
                  <a:schemeClr val="dk1"/>
                </a:solidFill>
                <a:latin typeface="Roboto"/>
                <a:ea typeface="Roboto"/>
                <a:cs typeface="Roboto"/>
                <a:sym typeface="Roboto"/>
              </a:defRPr>
            </a:lvl2pPr>
            <a:lvl3pPr lvl="2" algn="r">
              <a:buNone/>
              <a:defRPr sz="1300">
                <a:solidFill>
                  <a:schemeClr val="dk1"/>
                </a:solidFill>
                <a:latin typeface="Roboto"/>
                <a:ea typeface="Roboto"/>
                <a:cs typeface="Roboto"/>
                <a:sym typeface="Roboto"/>
              </a:defRPr>
            </a:lvl3pPr>
            <a:lvl4pPr lvl="3" algn="r">
              <a:buNone/>
              <a:defRPr sz="1300">
                <a:solidFill>
                  <a:schemeClr val="dk1"/>
                </a:solidFill>
                <a:latin typeface="Roboto"/>
                <a:ea typeface="Roboto"/>
                <a:cs typeface="Roboto"/>
                <a:sym typeface="Roboto"/>
              </a:defRPr>
            </a:lvl4pPr>
            <a:lvl5pPr lvl="4" algn="r">
              <a:buNone/>
              <a:defRPr sz="1300">
                <a:solidFill>
                  <a:schemeClr val="dk1"/>
                </a:solidFill>
                <a:latin typeface="Roboto"/>
                <a:ea typeface="Roboto"/>
                <a:cs typeface="Roboto"/>
                <a:sym typeface="Roboto"/>
              </a:defRPr>
            </a:lvl5pPr>
            <a:lvl6pPr lvl="5" algn="r">
              <a:buNone/>
              <a:defRPr sz="1300">
                <a:solidFill>
                  <a:schemeClr val="dk1"/>
                </a:solidFill>
                <a:latin typeface="Roboto"/>
                <a:ea typeface="Roboto"/>
                <a:cs typeface="Roboto"/>
                <a:sym typeface="Roboto"/>
              </a:defRPr>
            </a:lvl6pPr>
            <a:lvl7pPr lvl="6" algn="r">
              <a:buNone/>
              <a:defRPr sz="1300">
                <a:solidFill>
                  <a:schemeClr val="dk1"/>
                </a:solidFill>
                <a:latin typeface="Roboto"/>
                <a:ea typeface="Roboto"/>
                <a:cs typeface="Roboto"/>
                <a:sym typeface="Roboto"/>
              </a:defRPr>
            </a:lvl7pPr>
            <a:lvl8pPr lvl="7" algn="r">
              <a:buNone/>
              <a:defRPr sz="1300">
                <a:solidFill>
                  <a:schemeClr val="dk1"/>
                </a:solidFill>
                <a:latin typeface="Roboto"/>
                <a:ea typeface="Roboto"/>
                <a:cs typeface="Roboto"/>
                <a:sym typeface="Roboto"/>
              </a:defRPr>
            </a:lvl8pPr>
            <a:lvl9pPr lvl="8" algn="r">
              <a:buNone/>
              <a:defRPr sz="13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12.png"/><Relationship Id="rId5"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2.png"/><Relationship Id="rId6"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1" Type="http://schemas.openxmlformats.org/officeDocument/2006/relationships/hyperlink" Target="https://www.analyticsvidhya.com/blog/2020/07/transfer-learning-for-nlp-fine-tuning-bert-for-text-classification/" TargetMode="External"/><Relationship Id="rId10" Type="http://schemas.openxmlformats.org/officeDocument/2006/relationships/hyperlink" Target="https://www.forbes.com/sites/forbescommunicationscouncil/2020/08/25/16-business-strategies-for-dealing-with-fake-news/?sh=1bcf8fd053e8" TargetMode="External"/><Relationship Id="rId12" Type="http://schemas.openxmlformats.org/officeDocument/2006/relationships/hyperlink" Target="https://www.analyticsvidhya.com/blog/2019/09/demystifying-bert-groundbreaking-nlp-framework/?utm_source=blog&amp;utm_medium=fine_tune_BERT" TargetMode="External"/><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www.mdpi.com/2079-9292/10/19/2326/pdf" TargetMode="External"/><Relationship Id="rId4" Type="http://schemas.openxmlformats.org/officeDocument/2006/relationships/hyperlink" Target="https://www.dictionary.com/browse/fake-news" TargetMode="External"/><Relationship Id="rId9" Type="http://schemas.openxmlformats.org/officeDocument/2006/relationships/hyperlink" Target="https://journals.sagepub.com/doi/full/10.1177/2053951719843310" TargetMode="External"/><Relationship Id="rId5" Type="http://schemas.openxmlformats.org/officeDocument/2006/relationships/hyperlink" Target="https://www.meaningcloud.com/blog/case-study-text-analytics-against-fake-news" TargetMode="External"/><Relationship Id="rId6" Type="http://schemas.openxmlformats.org/officeDocument/2006/relationships/hyperlink" Target="https://www.ucf.edu/news/how-fake-news-affects-u-s-elections/" TargetMode="External"/><Relationship Id="rId7" Type="http://schemas.openxmlformats.org/officeDocument/2006/relationships/hyperlink" Target="https://www.verizon.com/info/technology/fake-news-on-social-media/" TargetMode="External"/><Relationship Id="rId8" Type="http://schemas.openxmlformats.org/officeDocument/2006/relationships/hyperlink" Target="https://www.brookings.edu/research/how-to-combat-fake-news-and-disinformati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530" name="Shape 530"/>
        <p:cNvGrpSpPr/>
        <p:nvPr/>
      </p:nvGrpSpPr>
      <p:grpSpPr>
        <a:xfrm>
          <a:off x="0" y="0"/>
          <a:ext cx="0" cy="0"/>
          <a:chOff x="0" y="0"/>
          <a:chExt cx="0" cy="0"/>
        </a:xfrm>
      </p:grpSpPr>
      <p:sp>
        <p:nvSpPr>
          <p:cNvPr id="531" name="Google Shape;531;p25"/>
          <p:cNvSpPr txBox="1"/>
          <p:nvPr>
            <p:ph type="ctrTitle"/>
          </p:nvPr>
        </p:nvSpPr>
        <p:spPr>
          <a:xfrm>
            <a:off x="720000" y="903413"/>
            <a:ext cx="4079700" cy="263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DETECTING FAKE NEWS USING DATA ANALYTICS</a:t>
            </a:r>
            <a:endParaRPr/>
          </a:p>
        </p:txBody>
      </p:sp>
      <p:sp>
        <p:nvSpPr>
          <p:cNvPr id="532" name="Google Shape;532;p25"/>
          <p:cNvSpPr/>
          <p:nvPr/>
        </p:nvSpPr>
        <p:spPr>
          <a:xfrm>
            <a:off x="5827391" y="2727835"/>
            <a:ext cx="2584558" cy="1618980"/>
          </a:xfrm>
          <a:custGeom>
            <a:rect b="b" l="l" r="r" t="t"/>
            <a:pathLst>
              <a:path extrusionOk="0" h="61746" w="98572">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5"/>
          <p:cNvSpPr/>
          <p:nvPr/>
        </p:nvSpPr>
        <p:spPr>
          <a:xfrm>
            <a:off x="6036442" y="2901883"/>
            <a:ext cx="2166454" cy="938519"/>
          </a:xfrm>
          <a:custGeom>
            <a:rect b="b" l="l" r="r" t="t"/>
            <a:pathLst>
              <a:path extrusionOk="0" h="35794" w="82626">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5"/>
          <p:cNvSpPr/>
          <p:nvPr/>
        </p:nvSpPr>
        <p:spPr>
          <a:xfrm>
            <a:off x="6804345" y="3515875"/>
            <a:ext cx="125987" cy="13162"/>
          </a:xfrm>
          <a:custGeom>
            <a:rect b="b" l="l" r="r" t="t"/>
            <a:pathLst>
              <a:path extrusionOk="0" h="502" w="4805">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5"/>
          <p:cNvSpPr/>
          <p:nvPr/>
        </p:nvSpPr>
        <p:spPr>
          <a:xfrm>
            <a:off x="6804345" y="3204513"/>
            <a:ext cx="125987" cy="13136"/>
          </a:xfrm>
          <a:custGeom>
            <a:rect b="b" l="l" r="r" t="t"/>
            <a:pathLst>
              <a:path extrusionOk="0" h="501" w="4805">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5"/>
          <p:cNvSpPr/>
          <p:nvPr/>
        </p:nvSpPr>
        <p:spPr>
          <a:xfrm>
            <a:off x="6804345" y="3061064"/>
            <a:ext cx="125987" cy="13162"/>
          </a:xfrm>
          <a:custGeom>
            <a:rect b="b" l="l" r="r" t="t"/>
            <a:pathLst>
              <a:path extrusionOk="0" h="502" w="4805">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5"/>
          <p:cNvSpPr/>
          <p:nvPr/>
        </p:nvSpPr>
        <p:spPr>
          <a:xfrm>
            <a:off x="6804345" y="3360207"/>
            <a:ext cx="125987" cy="12271"/>
          </a:xfrm>
          <a:custGeom>
            <a:rect b="b" l="l" r="r" t="t"/>
            <a:pathLst>
              <a:path extrusionOk="0" h="468" w="4805">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5"/>
          <p:cNvSpPr/>
          <p:nvPr/>
        </p:nvSpPr>
        <p:spPr>
          <a:xfrm>
            <a:off x="6288337" y="3360207"/>
            <a:ext cx="126826" cy="13136"/>
          </a:xfrm>
          <a:custGeom>
            <a:rect b="b" l="l" r="r" t="t"/>
            <a:pathLst>
              <a:path extrusionOk="0" h="501" w="4837">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5"/>
          <p:cNvSpPr/>
          <p:nvPr/>
        </p:nvSpPr>
        <p:spPr>
          <a:xfrm>
            <a:off x="6804345" y="2967485"/>
            <a:ext cx="125987" cy="13162"/>
          </a:xfrm>
          <a:custGeom>
            <a:rect b="b" l="l" r="r" t="t"/>
            <a:pathLst>
              <a:path extrusionOk="0" h="502" w="4805">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5"/>
          <p:cNvSpPr/>
          <p:nvPr/>
        </p:nvSpPr>
        <p:spPr>
          <a:xfrm>
            <a:off x="6288337" y="3061064"/>
            <a:ext cx="126826" cy="13162"/>
          </a:xfrm>
          <a:custGeom>
            <a:rect b="b" l="l" r="r" t="t"/>
            <a:pathLst>
              <a:path extrusionOk="0" h="502" w="4837">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5"/>
          <p:cNvSpPr/>
          <p:nvPr/>
        </p:nvSpPr>
        <p:spPr>
          <a:xfrm>
            <a:off x="6116020" y="3204513"/>
            <a:ext cx="299144" cy="13136"/>
          </a:xfrm>
          <a:custGeom>
            <a:rect b="b" l="l" r="r" t="t"/>
            <a:pathLst>
              <a:path extrusionOk="0" h="501" w="11409">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5"/>
          <p:cNvSpPr/>
          <p:nvPr/>
        </p:nvSpPr>
        <p:spPr>
          <a:xfrm>
            <a:off x="6288337" y="3671568"/>
            <a:ext cx="126826" cy="13136"/>
          </a:xfrm>
          <a:custGeom>
            <a:rect b="b" l="l" r="r" t="t"/>
            <a:pathLst>
              <a:path extrusionOk="0" h="501" w="4837">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5"/>
          <p:cNvSpPr/>
          <p:nvPr/>
        </p:nvSpPr>
        <p:spPr>
          <a:xfrm>
            <a:off x="6288337" y="3515875"/>
            <a:ext cx="126826" cy="13162"/>
          </a:xfrm>
          <a:custGeom>
            <a:rect b="b" l="l" r="r" t="t"/>
            <a:pathLst>
              <a:path extrusionOk="0" h="502" w="4837">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5"/>
          <p:cNvSpPr/>
          <p:nvPr/>
        </p:nvSpPr>
        <p:spPr>
          <a:xfrm>
            <a:off x="6288337" y="2967485"/>
            <a:ext cx="126826" cy="13162"/>
          </a:xfrm>
          <a:custGeom>
            <a:rect b="b" l="l" r="r" t="t"/>
            <a:pathLst>
              <a:path extrusionOk="0" h="502" w="4837">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5"/>
          <p:cNvSpPr/>
          <p:nvPr/>
        </p:nvSpPr>
        <p:spPr>
          <a:xfrm>
            <a:off x="7147196" y="2967485"/>
            <a:ext cx="126852" cy="13162"/>
          </a:xfrm>
          <a:custGeom>
            <a:rect b="b" l="l" r="r" t="t"/>
            <a:pathLst>
              <a:path extrusionOk="0" h="502" w="4838">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5"/>
          <p:cNvSpPr/>
          <p:nvPr/>
        </p:nvSpPr>
        <p:spPr>
          <a:xfrm>
            <a:off x="7147196" y="3061064"/>
            <a:ext cx="126852" cy="13162"/>
          </a:xfrm>
          <a:custGeom>
            <a:rect b="b" l="l" r="r" t="t"/>
            <a:pathLst>
              <a:path extrusionOk="0" h="502" w="4838">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5"/>
          <p:cNvSpPr/>
          <p:nvPr/>
        </p:nvSpPr>
        <p:spPr>
          <a:xfrm>
            <a:off x="7147196" y="3204513"/>
            <a:ext cx="126852" cy="13136"/>
          </a:xfrm>
          <a:custGeom>
            <a:rect b="b" l="l" r="r" t="t"/>
            <a:pathLst>
              <a:path extrusionOk="0" h="501" w="4838">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
          <p:cNvSpPr/>
          <p:nvPr/>
        </p:nvSpPr>
        <p:spPr>
          <a:xfrm>
            <a:off x="6975771"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a:off x="6975771" y="3204513"/>
            <a:ext cx="126852" cy="13136"/>
          </a:xfrm>
          <a:custGeom>
            <a:rect b="b" l="l" r="r" t="t"/>
            <a:pathLst>
              <a:path extrusionOk="0" h="501" w="4838">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a:off x="6975771" y="3360207"/>
            <a:ext cx="126852" cy="12271"/>
          </a:xfrm>
          <a:custGeom>
            <a:rect b="b" l="l" r="r" t="t"/>
            <a:pathLst>
              <a:path extrusionOk="0" h="468" w="4838">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5"/>
          <p:cNvSpPr/>
          <p:nvPr/>
        </p:nvSpPr>
        <p:spPr>
          <a:xfrm>
            <a:off x="7147196" y="3360207"/>
            <a:ext cx="126852" cy="12271"/>
          </a:xfrm>
          <a:custGeom>
            <a:rect b="b" l="l" r="r" t="t"/>
            <a:pathLst>
              <a:path extrusionOk="0" h="468" w="4838">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5"/>
          <p:cNvSpPr/>
          <p:nvPr/>
        </p:nvSpPr>
        <p:spPr>
          <a:xfrm>
            <a:off x="6975771"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5"/>
          <p:cNvSpPr/>
          <p:nvPr/>
        </p:nvSpPr>
        <p:spPr>
          <a:xfrm>
            <a:off x="6975771"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5"/>
          <p:cNvSpPr/>
          <p:nvPr/>
        </p:nvSpPr>
        <p:spPr>
          <a:xfrm>
            <a:off x="7147196" y="3515875"/>
            <a:ext cx="126852" cy="13162"/>
          </a:xfrm>
          <a:custGeom>
            <a:rect b="b" l="l" r="r" t="t"/>
            <a:pathLst>
              <a:path extrusionOk="0" h="502" w="4838">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5"/>
          <p:cNvSpPr/>
          <p:nvPr/>
        </p:nvSpPr>
        <p:spPr>
          <a:xfrm>
            <a:off x="6804345" y="3671568"/>
            <a:ext cx="814315" cy="13136"/>
          </a:xfrm>
          <a:custGeom>
            <a:rect b="b" l="l" r="r" t="t"/>
            <a:pathLst>
              <a:path extrusionOk="0" h="501" w="31057">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5"/>
          <p:cNvSpPr/>
          <p:nvPr/>
        </p:nvSpPr>
        <p:spPr>
          <a:xfrm>
            <a:off x="6632054" y="3515875"/>
            <a:ext cx="126852" cy="13162"/>
          </a:xfrm>
          <a:custGeom>
            <a:rect b="b" l="l" r="r" t="t"/>
            <a:pathLst>
              <a:path extrusionOk="0" h="502" w="4838">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a:off x="6459763"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a:off x="6632054" y="3671568"/>
            <a:ext cx="126852" cy="13136"/>
          </a:xfrm>
          <a:custGeom>
            <a:rect b="b" l="l" r="r" t="t"/>
            <a:pathLst>
              <a:path extrusionOk="0" h="501" w="4838">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6459763" y="3671568"/>
            <a:ext cx="126826" cy="13136"/>
          </a:xfrm>
          <a:custGeom>
            <a:rect b="b" l="l" r="r" t="t"/>
            <a:pathLst>
              <a:path extrusionOk="0" h="501" w="4837">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a:off x="6459763"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a:off x="6459763"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a:off x="6459763" y="3204513"/>
            <a:ext cx="126826" cy="13136"/>
          </a:xfrm>
          <a:custGeom>
            <a:rect b="b" l="l" r="r" t="t"/>
            <a:pathLst>
              <a:path extrusionOk="0" h="501" w="4837">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5"/>
          <p:cNvSpPr/>
          <p:nvPr/>
        </p:nvSpPr>
        <p:spPr>
          <a:xfrm>
            <a:off x="6459763" y="3360207"/>
            <a:ext cx="126826" cy="13136"/>
          </a:xfrm>
          <a:custGeom>
            <a:rect b="b" l="l" r="r" t="t"/>
            <a:pathLst>
              <a:path extrusionOk="0" h="501" w="4837">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5"/>
          <p:cNvSpPr/>
          <p:nvPr/>
        </p:nvSpPr>
        <p:spPr>
          <a:xfrm>
            <a:off x="6632054" y="2967485"/>
            <a:ext cx="126852" cy="13162"/>
          </a:xfrm>
          <a:custGeom>
            <a:rect b="b" l="l" r="r" t="t"/>
            <a:pathLst>
              <a:path extrusionOk="0" h="502" w="4838">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a:off x="6632054" y="3204513"/>
            <a:ext cx="126852" cy="13136"/>
          </a:xfrm>
          <a:custGeom>
            <a:rect b="b" l="l" r="r" t="t"/>
            <a:pathLst>
              <a:path extrusionOk="0" h="501" w="4838">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5"/>
          <p:cNvSpPr/>
          <p:nvPr/>
        </p:nvSpPr>
        <p:spPr>
          <a:xfrm>
            <a:off x="6632054" y="3061064"/>
            <a:ext cx="126852" cy="13162"/>
          </a:xfrm>
          <a:custGeom>
            <a:rect b="b" l="l" r="r" t="t"/>
            <a:pathLst>
              <a:path extrusionOk="0" h="502" w="4838">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5"/>
          <p:cNvSpPr/>
          <p:nvPr/>
        </p:nvSpPr>
        <p:spPr>
          <a:xfrm>
            <a:off x="6632054" y="3360207"/>
            <a:ext cx="126852" cy="13136"/>
          </a:xfrm>
          <a:custGeom>
            <a:rect b="b" l="l" r="r" t="t"/>
            <a:pathLst>
              <a:path extrusionOk="0" h="501" w="4838">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5"/>
          <p:cNvSpPr/>
          <p:nvPr/>
        </p:nvSpPr>
        <p:spPr>
          <a:xfrm>
            <a:off x="6792100" y="3891973"/>
            <a:ext cx="649889" cy="380478"/>
          </a:xfrm>
          <a:custGeom>
            <a:rect b="b" l="l" r="r" t="t"/>
            <a:pathLst>
              <a:path extrusionOk="0" h="14511" w="24786">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5"/>
          <p:cNvSpPr/>
          <p:nvPr/>
        </p:nvSpPr>
        <p:spPr>
          <a:xfrm>
            <a:off x="6116020" y="2967485"/>
            <a:ext cx="2017786" cy="822181"/>
          </a:xfrm>
          <a:custGeom>
            <a:rect b="b" l="l" r="r" t="t"/>
            <a:pathLst>
              <a:path extrusionOk="0" h="31357" w="76956">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p:nvPr/>
        </p:nvSpPr>
        <p:spPr>
          <a:xfrm>
            <a:off x="6116020"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5"/>
          <p:cNvSpPr/>
          <p:nvPr/>
        </p:nvSpPr>
        <p:spPr>
          <a:xfrm>
            <a:off x="6116020"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5"/>
          <p:cNvSpPr/>
          <p:nvPr/>
        </p:nvSpPr>
        <p:spPr>
          <a:xfrm>
            <a:off x="6116020"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5"/>
          <p:cNvSpPr/>
          <p:nvPr/>
        </p:nvSpPr>
        <p:spPr>
          <a:xfrm>
            <a:off x="6116020" y="3360207"/>
            <a:ext cx="126852" cy="13136"/>
          </a:xfrm>
          <a:custGeom>
            <a:rect b="b" l="l" r="r" t="t"/>
            <a:pathLst>
              <a:path extrusionOk="0" h="501" w="4838">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5"/>
          <p:cNvSpPr/>
          <p:nvPr/>
        </p:nvSpPr>
        <p:spPr>
          <a:xfrm>
            <a:off x="7319514"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5"/>
          <p:cNvSpPr/>
          <p:nvPr/>
        </p:nvSpPr>
        <p:spPr>
          <a:xfrm>
            <a:off x="7319514" y="3204513"/>
            <a:ext cx="126826" cy="13136"/>
          </a:xfrm>
          <a:custGeom>
            <a:rect b="b" l="l" r="r" t="t"/>
            <a:pathLst>
              <a:path extrusionOk="0" h="501" w="4837">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5"/>
          <p:cNvSpPr/>
          <p:nvPr/>
        </p:nvSpPr>
        <p:spPr>
          <a:xfrm>
            <a:off x="7319514" y="3360207"/>
            <a:ext cx="126826" cy="12271"/>
          </a:xfrm>
          <a:custGeom>
            <a:rect b="b" l="l" r="r" t="t"/>
            <a:pathLst>
              <a:path extrusionOk="0" h="468" w="4837">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5"/>
          <p:cNvSpPr/>
          <p:nvPr/>
        </p:nvSpPr>
        <p:spPr>
          <a:xfrm>
            <a:off x="7835522" y="2967485"/>
            <a:ext cx="126852" cy="13162"/>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5"/>
          <p:cNvSpPr/>
          <p:nvPr/>
        </p:nvSpPr>
        <p:spPr>
          <a:xfrm>
            <a:off x="7319514"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5"/>
          <p:cNvSpPr/>
          <p:nvPr/>
        </p:nvSpPr>
        <p:spPr>
          <a:xfrm>
            <a:off x="7319514"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5"/>
          <p:cNvSpPr/>
          <p:nvPr/>
        </p:nvSpPr>
        <p:spPr>
          <a:xfrm>
            <a:off x="7835522" y="3671568"/>
            <a:ext cx="126852" cy="13136"/>
          </a:xfrm>
          <a:custGeom>
            <a:rect b="b" l="l" r="r" t="t"/>
            <a:pathLst>
              <a:path extrusionOk="0" h="501" w="4838">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5"/>
          <p:cNvSpPr/>
          <p:nvPr/>
        </p:nvSpPr>
        <p:spPr>
          <a:xfrm>
            <a:off x="7663231" y="2967485"/>
            <a:ext cx="126852" cy="13162"/>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5"/>
          <p:cNvSpPr/>
          <p:nvPr/>
        </p:nvSpPr>
        <p:spPr>
          <a:xfrm>
            <a:off x="7663231" y="3204513"/>
            <a:ext cx="126852" cy="13136"/>
          </a:xfrm>
          <a:custGeom>
            <a:rect b="b" l="l" r="r" t="t"/>
            <a:pathLst>
              <a:path extrusionOk="0" h="501" w="4838">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5"/>
          <p:cNvSpPr/>
          <p:nvPr/>
        </p:nvSpPr>
        <p:spPr>
          <a:xfrm>
            <a:off x="7663231" y="3061064"/>
            <a:ext cx="126852" cy="13162"/>
          </a:xfrm>
          <a:custGeom>
            <a:rect b="b" l="l" r="r" t="t"/>
            <a:pathLst>
              <a:path extrusionOk="0" h="502" w="4838">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5"/>
          <p:cNvSpPr/>
          <p:nvPr/>
        </p:nvSpPr>
        <p:spPr>
          <a:xfrm>
            <a:off x="7663231" y="3360207"/>
            <a:ext cx="126852" cy="13136"/>
          </a:xfrm>
          <a:custGeom>
            <a:rect b="b" l="l" r="r" t="t"/>
            <a:pathLst>
              <a:path extrusionOk="0" h="501" w="4838">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5"/>
          <p:cNvSpPr/>
          <p:nvPr/>
        </p:nvSpPr>
        <p:spPr>
          <a:xfrm>
            <a:off x="7663231" y="3671568"/>
            <a:ext cx="126852" cy="13136"/>
          </a:xfrm>
          <a:custGeom>
            <a:rect b="b" l="l" r="r" t="t"/>
            <a:pathLst>
              <a:path extrusionOk="0" h="501" w="4838">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5"/>
          <p:cNvSpPr/>
          <p:nvPr/>
        </p:nvSpPr>
        <p:spPr>
          <a:xfrm>
            <a:off x="7663231" y="3515875"/>
            <a:ext cx="126852" cy="13162"/>
          </a:xfrm>
          <a:custGeom>
            <a:rect b="b" l="l" r="r" t="t"/>
            <a:pathLst>
              <a:path extrusionOk="0" h="502" w="4838">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5"/>
          <p:cNvSpPr/>
          <p:nvPr/>
        </p:nvSpPr>
        <p:spPr>
          <a:xfrm>
            <a:off x="8006947"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5"/>
          <p:cNvSpPr/>
          <p:nvPr/>
        </p:nvSpPr>
        <p:spPr>
          <a:xfrm>
            <a:off x="7835522" y="3515875"/>
            <a:ext cx="126852" cy="13162"/>
          </a:xfrm>
          <a:custGeom>
            <a:rect b="b" l="l" r="r" t="t"/>
            <a:pathLst>
              <a:path extrusionOk="0" h="502" w="4838">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5"/>
          <p:cNvSpPr/>
          <p:nvPr/>
        </p:nvSpPr>
        <p:spPr>
          <a:xfrm>
            <a:off x="7491805" y="2967485"/>
            <a:ext cx="126852" cy="13162"/>
          </a:xfrm>
          <a:custGeom>
            <a:rect b="b" l="l" r="r" t="t"/>
            <a:pathLst>
              <a:path extrusionOk="0" h="502" w="4838">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5"/>
          <p:cNvSpPr/>
          <p:nvPr/>
        </p:nvSpPr>
        <p:spPr>
          <a:xfrm>
            <a:off x="7835522" y="3204513"/>
            <a:ext cx="298279" cy="13136"/>
          </a:xfrm>
          <a:custGeom>
            <a:rect b="b" l="l" r="r" t="t"/>
            <a:pathLst>
              <a:path extrusionOk="0" h="501" w="11376">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5"/>
          <p:cNvSpPr/>
          <p:nvPr/>
        </p:nvSpPr>
        <p:spPr>
          <a:xfrm>
            <a:off x="7835522" y="3061064"/>
            <a:ext cx="298279" cy="13162"/>
          </a:xfrm>
          <a:custGeom>
            <a:rect b="b" l="l" r="r" t="t"/>
            <a:pathLst>
              <a:path extrusionOk="0" h="502" w="11376">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5"/>
          <p:cNvSpPr/>
          <p:nvPr/>
        </p:nvSpPr>
        <p:spPr>
          <a:xfrm>
            <a:off x="8006947"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5"/>
          <p:cNvSpPr/>
          <p:nvPr/>
        </p:nvSpPr>
        <p:spPr>
          <a:xfrm>
            <a:off x="7835522" y="3360207"/>
            <a:ext cx="126852" cy="13136"/>
          </a:xfrm>
          <a:custGeom>
            <a:rect b="b" l="l" r="r" t="t"/>
            <a:pathLst>
              <a:path extrusionOk="0" h="501" w="4838">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5"/>
          <p:cNvSpPr/>
          <p:nvPr/>
        </p:nvSpPr>
        <p:spPr>
          <a:xfrm>
            <a:off x="8006947"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5"/>
          <p:cNvSpPr/>
          <p:nvPr/>
        </p:nvSpPr>
        <p:spPr>
          <a:xfrm>
            <a:off x="7491805" y="3360207"/>
            <a:ext cx="126852" cy="13136"/>
          </a:xfrm>
          <a:custGeom>
            <a:rect b="b" l="l" r="r" t="t"/>
            <a:pathLst>
              <a:path extrusionOk="0" h="501" w="4838">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5"/>
          <p:cNvSpPr/>
          <p:nvPr/>
        </p:nvSpPr>
        <p:spPr>
          <a:xfrm>
            <a:off x="7491805" y="3515875"/>
            <a:ext cx="126852" cy="13162"/>
          </a:xfrm>
          <a:custGeom>
            <a:rect b="b" l="l" r="r" t="t"/>
            <a:pathLst>
              <a:path extrusionOk="0" h="502" w="4838">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5"/>
          <p:cNvSpPr/>
          <p:nvPr/>
        </p:nvSpPr>
        <p:spPr>
          <a:xfrm>
            <a:off x="7491805" y="3061064"/>
            <a:ext cx="126852" cy="13162"/>
          </a:xfrm>
          <a:custGeom>
            <a:rect b="b" l="l" r="r" t="t"/>
            <a:pathLst>
              <a:path extrusionOk="0" h="502" w="4838">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5"/>
          <p:cNvSpPr/>
          <p:nvPr/>
        </p:nvSpPr>
        <p:spPr>
          <a:xfrm>
            <a:off x="7491805" y="3204513"/>
            <a:ext cx="126852" cy="13136"/>
          </a:xfrm>
          <a:custGeom>
            <a:rect b="b" l="l" r="r" t="t"/>
            <a:pathLst>
              <a:path extrusionOk="0" h="501" w="4838">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5"/>
          <p:cNvSpPr/>
          <p:nvPr/>
        </p:nvSpPr>
        <p:spPr>
          <a:xfrm>
            <a:off x="8162641" y="2772461"/>
            <a:ext cx="111986" cy="114581"/>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5"/>
          <p:cNvSpPr/>
          <p:nvPr/>
        </p:nvSpPr>
        <p:spPr>
          <a:xfrm>
            <a:off x="8162641" y="2772461"/>
            <a:ext cx="111986" cy="111959"/>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5"/>
          <p:cNvSpPr/>
          <p:nvPr/>
        </p:nvSpPr>
        <p:spPr>
          <a:xfrm>
            <a:off x="8173129" y="2782084"/>
            <a:ext cx="91875" cy="92714"/>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5"/>
          <p:cNvSpPr/>
          <p:nvPr/>
        </p:nvSpPr>
        <p:spPr>
          <a:xfrm>
            <a:off x="8173129" y="2827549"/>
            <a:ext cx="91875" cy="47248"/>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5"/>
          <p:cNvSpPr/>
          <p:nvPr/>
        </p:nvSpPr>
        <p:spPr>
          <a:xfrm>
            <a:off x="5646147" y="2701671"/>
            <a:ext cx="68916" cy="31575"/>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5"/>
          <p:cNvSpPr/>
          <p:nvPr/>
        </p:nvSpPr>
        <p:spPr>
          <a:xfrm>
            <a:off x="5764205" y="2701671"/>
            <a:ext cx="68886" cy="31575"/>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5"/>
          <p:cNvSpPr/>
          <p:nvPr/>
        </p:nvSpPr>
        <p:spPr>
          <a:xfrm>
            <a:off x="5882232" y="2701671"/>
            <a:ext cx="68916" cy="31575"/>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5"/>
          <p:cNvSpPr/>
          <p:nvPr/>
        </p:nvSpPr>
        <p:spPr>
          <a:xfrm>
            <a:off x="7158576" y="2327273"/>
            <a:ext cx="26" cy="52492"/>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5"/>
          <p:cNvSpPr/>
          <p:nvPr/>
        </p:nvSpPr>
        <p:spPr>
          <a:xfrm>
            <a:off x="7807545" y="2334545"/>
            <a:ext cx="107607" cy="32408"/>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5"/>
          <p:cNvSpPr/>
          <p:nvPr/>
        </p:nvSpPr>
        <p:spPr>
          <a:xfrm>
            <a:off x="7935236" y="2334545"/>
            <a:ext cx="107607" cy="32408"/>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5"/>
          <p:cNvSpPr/>
          <p:nvPr/>
        </p:nvSpPr>
        <p:spPr>
          <a:xfrm>
            <a:off x="7646607" y="2523460"/>
            <a:ext cx="697111" cy="32408"/>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5"/>
          <p:cNvSpPr/>
          <p:nvPr/>
        </p:nvSpPr>
        <p:spPr>
          <a:xfrm>
            <a:off x="8170507" y="2589954"/>
            <a:ext cx="136475" cy="33247"/>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5"/>
          <p:cNvSpPr/>
          <p:nvPr/>
        </p:nvSpPr>
        <p:spPr>
          <a:xfrm>
            <a:off x="8027084" y="2589954"/>
            <a:ext cx="123339" cy="33247"/>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5"/>
          <p:cNvSpPr/>
          <p:nvPr/>
        </p:nvSpPr>
        <p:spPr>
          <a:xfrm>
            <a:off x="7916882" y="2122898"/>
            <a:ext cx="649863" cy="545796"/>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5"/>
          <p:cNvSpPr/>
          <p:nvPr/>
        </p:nvSpPr>
        <p:spPr>
          <a:xfrm>
            <a:off x="4992525" y="1047062"/>
            <a:ext cx="2624530" cy="1703569"/>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5"/>
          <p:cNvSpPr/>
          <p:nvPr/>
        </p:nvSpPr>
        <p:spPr>
          <a:xfrm>
            <a:off x="4992525" y="1047062"/>
            <a:ext cx="2624530" cy="274812"/>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5"/>
          <p:cNvSpPr/>
          <p:nvPr/>
        </p:nvSpPr>
        <p:spPr>
          <a:xfrm>
            <a:off x="5098380" y="1404255"/>
            <a:ext cx="2417933" cy="1256817"/>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5"/>
          <p:cNvSpPr/>
          <p:nvPr/>
        </p:nvSpPr>
        <p:spPr>
          <a:xfrm>
            <a:off x="5168574" y="1477530"/>
            <a:ext cx="57019" cy="1160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5"/>
          <p:cNvSpPr/>
          <p:nvPr/>
        </p:nvSpPr>
        <p:spPr>
          <a:xfrm>
            <a:off x="5371072" y="1477530"/>
            <a:ext cx="58056" cy="1160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5"/>
          <p:cNvSpPr/>
          <p:nvPr/>
        </p:nvSpPr>
        <p:spPr>
          <a:xfrm>
            <a:off x="5274399" y="1477530"/>
            <a:ext cx="45822" cy="126210"/>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5"/>
          <p:cNvSpPr/>
          <p:nvPr/>
        </p:nvSpPr>
        <p:spPr>
          <a:xfrm>
            <a:off x="5473847" y="1588419"/>
            <a:ext cx="32613" cy="32613"/>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5"/>
          <p:cNvSpPr/>
          <p:nvPr/>
        </p:nvSpPr>
        <p:spPr>
          <a:xfrm>
            <a:off x="5521684" y="1588419"/>
            <a:ext cx="32582" cy="32613"/>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5"/>
          <p:cNvSpPr/>
          <p:nvPr/>
        </p:nvSpPr>
        <p:spPr>
          <a:xfrm>
            <a:off x="5589864" y="1588419"/>
            <a:ext cx="32582" cy="32613"/>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5"/>
          <p:cNvSpPr/>
          <p:nvPr/>
        </p:nvSpPr>
        <p:spPr>
          <a:xfrm>
            <a:off x="5197067" y="1721730"/>
            <a:ext cx="1737158" cy="31"/>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5"/>
          <p:cNvSpPr/>
          <p:nvPr/>
        </p:nvSpPr>
        <p:spPr>
          <a:xfrm>
            <a:off x="7038920" y="1721730"/>
            <a:ext cx="134355" cy="31"/>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5"/>
          <p:cNvSpPr/>
          <p:nvPr/>
        </p:nvSpPr>
        <p:spPr>
          <a:xfrm>
            <a:off x="7247520" y="1721730"/>
            <a:ext cx="170995" cy="31"/>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5"/>
          <p:cNvSpPr/>
          <p:nvPr/>
        </p:nvSpPr>
        <p:spPr>
          <a:xfrm>
            <a:off x="5197067" y="1858091"/>
            <a:ext cx="1086891" cy="31"/>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5"/>
          <p:cNvSpPr/>
          <p:nvPr/>
        </p:nvSpPr>
        <p:spPr>
          <a:xfrm>
            <a:off x="6444635" y="1858091"/>
            <a:ext cx="195431" cy="31"/>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5"/>
          <p:cNvSpPr/>
          <p:nvPr/>
        </p:nvSpPr>
        <p:spPr>
          <a:xfrm>
            <a:off x="6110870" y="1936461"/>
            <a:ext cx="529214" cy="31"/>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5"/>
          <p:cNvSpPr/>
          <p:nvPr/>
        </p:nvSpPr>
        <p:spPr>
          <a:xfrm>
            <a:off x="5931770" y="1936461"/>
            <a:ext cx="106898" cy="31"/>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5"/>
          <p:cNvSpPr/>
          <p:nvPr/>
        </p:nvSpPr>
        <p:spPr>
          <a:xfrm>
            <a:off x="5740468" y="1936461"/>
            <a:ext cx="106868" cy="31"/>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5"/>
          <p:cNvSpPr/>
          <p:nvPr/>
        </p:nvSpPr>
        <p:spPr>
          <a:xfrm>
            <a:off x="5550172" y="1936461"/>
            <a:ext cx="105861" cy="31"/>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5"/>
          <p:cNvSpPr/>
          <p:nvPr/>
        </p:nvSpPr>
        <p:spPr>
          <a:xfrm>
            <a:off x="5358870" y="1936461"/>
            <a:ext cx="105861" cy="31"/>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5"/>
          <p:cNvSpPr/>
          <p:nvPr/>
        </p:nvSpPr>
        <p:spPr>
          <a:xfrm>
            <a:off x="5358870" y="2032097"/>
            <a:ext cx="1647588" cy="31"/>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5"/>
          <p:cNvSpPr/>
          <p:nvPr/>
        </p:nvSpPr>
        <p:spPr>
          <a:xfrm>
            <a:off x="5197067" y="1936461"/>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5"/>
          <p:cNvSpPr/>
          <p:nvPr/>
        </p:nvSpPr>
        <p:spPr>
          <a:xfrm>
            <a:off x="5197067" y="2032097"/>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5"/>
          <p:cNvSpPr/>
          <p:nvPr/>
        </p:nvSpPr>
        <p:spPr>
          <a:xfrm>
            <a:off x="5197067" y="2127763"/>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5"/>
          <p:cNvSpPr/>
          <p:nvPr/>
        </p:nvSpPr>
        <p:spPr>
          <a:xfrm>
            <a:off x="5197067" y="2223399"/>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5"/>
          <p:cNvSpPr/>
          <p:nvPr/>
        </p:nvSpPr>
        <p:spPr>
          <a:xfrm>
            <a:off x="7106064" y="2032097"/>
            <a:ext cx="226976" cy="31"/>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5"/>
          <p:cNvSpPr/>
          <p:nvPr/>
        </p:nvSpPr>
        <p:spPr>
          <a:xfrm>
            <a:off x="5354813" y="2127763"/>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5"/>
          <p:cNvSpPr/>
          <p:nvPr/>
        </p:nvSpPr>
        <p:spPr>
          <a:xfrm>
            <a:off x="5354813" y="2225443"/>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5"/>
          <p:cNvSpPr/>
          <p:nvPr/>
        </p:nvSpPr>
        <p:spPr>
          <a:xfrm>
            <a:off x="5354813" y="2324160"/>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5"/>
          <p:cNvSpPr/>
          <p:nvPr/>
        </p:nvSpPr>
        <p:spPr>
          <a:xfrm>
            <a:off x="5354813" y="2421840"/>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5"/>
          <p:cNvSpPr/>
          <p:nvPr/>
        </p:nvSpPr>
        <p:spPr>
          <a:xfrm>
            <a:off x="6110870" y="2421840"/>
            <a:ext cx="928130" cy="31"/>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5"/>
          <p:cNvSpPr/>
          <p:nvPr/>
        </p:nvSpPr>
        <p:spPr>
          <a:xfrm>
            <a:off x="6661380" y="2324160"/>
            <a:ext cx="377591" cy="31"/>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5"/>
          <p:cNvSpPr/>
          <p:nvPr/>
        </p:nvSpPr>
        <p:spPr>
          <a:xfrm>
            <a:off x="6889319" y="2223399"/>
            <a:ext cx="149639" cy="31"/>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5"/>
          <p:cNvSpPr/>
          <p:nvPr/>
        </p:nvSpPr>
        <p:spPr>
          <a:xfrm>
            <a:off x="7602007" y="1310369"/>
            <a:ext cx="1114298" cy="1734401"/>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5"/>
          <p:cNvSpPr/>
          <p:nvPr/>
        </p:nvSpPr>
        <p:spPr>
          <a:xfrm>
            <a:off x="7602007" y="1310369"/>
            <a:ext cx="1114298" cy="157451"/>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5"/>
          <p:cNvSpPr/>
          <p:nvPr/>
        </p:nvSpPr>
        <p:spPr>
          <a:xfrm>
            <a:off x="7662365" y="1515042"/>
            <a:ext cx="996203" cy="1478126"/>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5"/>
          <p:cNvSpPr/>
          <p:nvPr/>
        </p:nvSpPr>
        <p:spPr>
          <a:xfrm>
            <a:off x="7905503" y="1362835"/>
            <a:ext cx="53384" cy="27164"/>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5"/>
          <p:cNvSpPr/>
          <p:nvPr/>
        </p:nvSpPr>
        <p:spPr>
          <a:xfrm>
            <a:off x="7710453" y="1688198"/>
            <a:ext cx="707599" cy="16650"/>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5"/>
          <p:cNvSpPr/>
          <p:nvPr/>
        </p:nvSpPr>
        <p:spPr>
          <a:xfrm>
            <a:off x="8461758" y="1688198"/>
            <a:ext cx="68251" cy="16650"/>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5"/>
          <p:cNvSpPr/>
          <p:nvPr/>
        </p:nvSpPr>
        <p:spPr>
          <a:xfrm>
            <a:off x="8556228" y="1688198"/>
            <a:ext cx="55114" cy="16650"/>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5"/>
          <p:cNvSpPr/>
          <p:nvPr/>
        </p:nvSpPr>
        <p:spPr>
          <a:xfrm>
            <a:off x="7710453" y="1766045"/>
            <a:ext cx="404994" cy="16650"/>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5"/>
          <p:cNvSpPr/>
          <p:nvPr/>
        </p:nvSpPr>
        <p:spPr>
          <a:xfrm>
            <a:off x="8122394" y="1766045"/>
            <a:ext cx="127744" cy="16650"/>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5"/>
          <p:cNvSpPr/>
          <p:nvPr/>
        </p:nvSpPr>
        <p:spPr>
          <a:xfrm>
            <a:off x="8164398" y="1810645"/>
            <a:ext cx="85739" cy="17515"/>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5"/>
          <p:cNvSpPr/>
          <p:nvPr/>
        </p:nvSpPr>
        <p:spPr>
          <a:xfrm>
            <a:off x="8122394" y="1810645"/>
            <a:ext cx="25407" cy="17515"/>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5"/>
          <p:cNvSpPr/>
          <p:nvPr/>
        </p:nvSpPr>
        <p:spPr>
          <a:xfrm>
            <a:off x="8021814" y="1810645"/>
            <a:ext cx="77008" cy="17515"/>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5"/>
          <p:cNvSpPr/>
          <p:nvPr/>
        </p:nvSpPr>
        <p:spPr>
          <a:xfrm>
            <a:off x="7912503" y="1810645"/>
            <a:ext cx="77873" cy="17515"/>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5"/>
          <p:cNvSpPr/>
          <p:nvPr/>
        </p:nvSpPr>
        <p:spPr>
          <a:xfrm>
            <a:off x="7803166" y="1810645"/>
            <a:ext cx="77873" cy="17515"/>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5"/>
          <p:cNvSpPr/>
          <p:nvPr/>
        </p:nvSpPr>
        <p:spPr>
          <a:xfrm>
            <a:off x="7803166" y="1865759"/>
            <a:ext cx="656863" cy="16650"/>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5"/>
          <p:cNvSpPr/>
          <p:nvPr/>
        </p:nvSpPr>
        <p:spPr>
          <a:xfrm>
            <a:off x="7710453" y="1810645"/>
            <a:ext cx="39382" cy="17515"/>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5"/>
          <p:cNvSpPr/>
          <p:nvPr/>
        </p:nvSpPr>
        <p:spPr>
          <a:xfrm>
            <a:off x="7710453" y="1865759"/>
            <a:ext cx="39382" cy="16650"/>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5"/>
          <p:cNvSpPr/>
          <p:nvPr/>
        </p:nvSpPr>
        <p:spPr>
          <a:xfrm>
            <a:off x="7710453" y="1919982"/>
            <a:ext cx="39382" cy="17515"/>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5"/>
          <p:cNvSpPr/>
          <p:nvPr/>
        </p:nvSpPr>
        <p:spPr>
          <a:xfrm>
            <a:off x="7710453" y="1975097"/>
            <a:ext cx="39382" cy="16623"/>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5"/>
          <p:cNvSpPr/>
          <p:nvPr/>
        </p:nvSpPr>
        <p:spPr>
          <a:xfrm>
            <a:off x="8500249" y="1865759"/>
            <a:ext cx="96227" cy="16650"/>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5"/>
          <p:cNvSpPr/>
          <p:nvPr/>
        </p:nvSpPr>
        <p:spPr>
          <a:xfrm>
            <a:off x="7800544" y="1919982"/>
            <a:ext cx="277276" cy="17515"/>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5"/>
          <p:cNvSpPr/>
          <p:nvPr/>
        </p:nvSpPr>
        <p:spPr>
          <a:xfrm>
            <a:off x="8164398" y="2087921"/>
            <a:ext cx="314011" cy="17515"/>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5"/>
          <p:cNvSpPr/>
          <p:nvPr/>
        </p:nvSpPr>
        <p:spPr>
          <a:xfrm>
            <a:off x="8245732" y="2031941"/>
            <a:ext cx="232676" cy="17515"/>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5"/>
          <p:cNvSpPr/>
          <p:nvPr/>
        </p:nvSpPr>
        <p:spPr>
          <a:xfrm>
            <a:off x="8376045" y="1975097"/>
            <a:ext cx="102363" cy="16623"/>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5"/>
          <p:cNvSpPr/>
          <p:nvPr/>
        </p:nvSpPr>
        <p:spPr>
          <a:xfrm>
            <a:off x="7710453" y="1612108"/>
            <a:ext cx="328012" cy="16650"/>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5"/>
          <p:cNvSpPr/>
          <p:nvPr/>
        </p:nvSpPr>
        <p:spPr>
          <a:xfrm>
            <a:off x="7710453" y="2220856"/>
            <a:ext cx="530064" cy="17515"/>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5"/>
          <p:cNvSpPr/>
          <p:nvPr/>
        </p:nvSpPr>
        <p:spPr>
          <a:xfrm>
            <a:off x="7710453" y="2288189"/>
            <a:ext cx="530064" cy="17541"/>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5"/>
          <p:cNvSpPr/>
          <p:nvPr/>
        </p:nvSpPr>
        <p:spPr>
          <a:xfrm>
            <a:off x="7710453" y="2355548"/>
            <a:ext cx="529172" cy="17515"/>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5"/>
          <p:cNvSpPr/>
          <p:nvPr/>
        </p:nvSpPr>
        <p:spPr>
          <a:xfrm>
            <a:off x="7710453" y="2757866"/>
            <a:ext cx="529172" cy="16650"/>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5"/>
          <p:cNvSpPr/>
          <p:nvPr/>
        </p:nvSpPr>
        <p:spPr>
          <a:xfrm>
            <a:off x="8192375" y="2143009"/>
            <a:ext cx="157451" cy="16650"/>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5"/>
          <p:cNvSpPr/>
          <p:nvPr/>
        </p:nvSpPr>
        <p:spPr>
          <a:xfrm>
            <a:off x="8401400" y="2143009"/>
            <a:ext cx="209944" cy="16650"/>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5"/>
          <p:cNvSpPr/>
          <p:nvPr/>
        </p:nvSpPr>
        <p:spPr>
          <a:xfrm>
            <a:off x="8401400" y="2220856"/>
            <a:ext cx="209944" cy="17515"/>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5"/>
          <p:cNvSpPr/>
          <p:nvPr/>
        </p:nvSpPr>
        <p:spPr>
          <a:xfrm>
            <a:off x="7710453"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5"/>
          <p:cNvSpPr/>
          <p:nvPr/>
        </p:nvSpPr>
        <p:spPr>
          <a:xfrm>
            <a:off x="7710453" y="2910938"/>
            <a:ext cx="80495" cy="17515"/>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5"/>
          <p:cNvSpPr/>
          <p:nvPr/>
        </p:nvSpPr>
        <p:spPr>
          <a:xfrm>
            <a:off x="7811924" y="2910938"/>
            <a:ext cx="492438" cy="17515"/>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5"/>
          <p:cNvSpPr/>
          <p:nvPr/>
        </p:nvSpPr>
        <p:spPr>
          <a:xfrm>
            <a:off x="7834656" y="2860202"/>
            <a:ext cx="79604" cy="16650"/>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5"/>
          <p:cNvSpPr/>
          <p:nvPr/>
        </p:nvSpPr>
        <p:spPr>
          <a:xfrm>
            <a:off x="7957969" y="2860202"/>
            <a:ext cx="80495" cy="16650"/>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5"/>
          <p:cNvSpPr/>
          <p:nvPr/>
        </p:nvSpPr>
        <p:spPr>
          <a:xfrm>
            <a:off x="8082172" y="2860202"/>
            <a:ext cx="79630" cy="16650"/>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5"/>
          <p:cNvSpPr/>
          <p:nvPr/>
        </p:nvSpPr>
        <p:spPr>
          <a:xfrm>
            <a:off x="8206376" y="2860202"/>
            <a:ext cx="79604" cy="16650"/>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5"/>
          <p:cNvSpPr/>
          <p:nvPr/>
        </p:nvSpPr>
        <p:spPr>
          <a:xfrm>
            <a:off x="8329688"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5"/>
          <p:cNvSpPr/>
          <p:nvPr/>
        </p:nvSpPr>
        <p:spPr>
          <a:xfrm>
            <a:off x="8453892" y="2860202"/>
            <a:ext cx="54249" cy="16650"/>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5"/>
          <p:cNvSpPr/>
          <p:nvPr/>
        </p:nvSpPr>
        <p:spPr>
          <a:xfrm>
            <a:off x="8287710" y="826690"/>
            <a:ext cx="856293" cy="784581"/>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5"/>
          <p:cNvSpPr/>
          <p:nvPr/>
        </p:nvSpPr>
        <p:spPr>
          <a:xfrm>
            <a:off x="8287710" y="819716"/>
            <a:ext cx="856293" cy="39382"/>
          </a:xfrm>
          <a:custGeom>
            <a:rect b="b" l="l" r="r" t="t"/>
            <a:pathLst>
              <a:path extrusionOk="0" h="1502" w="32658">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5"/>
          <p:cNvSpPr/>
          <p:nvPr/>
        </p:nvSpPr>
        <p:spPr>
          <a:xfrm>
            <a:off x="8287710" y="826690"/>
            <a:ext cx="856293" cy="120743"/>
          </a:xfrm>
          <a:custGeom>
            <a:rect b="b" l="l" r="r" t="t"/>
            <a:pathLst>
              <a:path extrusionOk="0" h="4605" w="32658">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5"/>
          <p:cNvSpPr/>
          <p:nvPr/>
        </p:nvSpPr>
        <p:spPr>
          <a:xfrm>
            <a:off x="8334932" y="983249"/>
            <a:ext cx="765336" cy="58866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5"/>
          <p:cNvSpPr/>
          <p:nvPr/>
        </p:nvSpPr>
        <p:spPr>
          <a:xfrm>
            <a:off x="8371666" y="1116211"/>
            <a:ext cx="544039" cy="13136"/>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5"/>
          <p:cNvSpPr/>
          <p:nvPr/>
        </p:nvSpPr>
        <p:spPr>
          <a:xfrm>
            <a:off x="8948924" y="1116211"/>
            <a:ext cx="52492" cy="13136"/>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5"/>
          <p:cNvSpPr/>
          <p:nvPr/>
        </p:nvSpPr>
        <p:spPr>
          <a:xfrm>
            <a:off x="9021527" y="1116211"/>
            <a:ext cx="42004" cy="13136"/>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5"/>
          <p:cNvSpPr/>
          <p:nvPr/>
        </p:nvSpPr>
        <p:spPr>
          <a:xfrm>
            <a:off x="8371666" y="1176543"/>
            <a:ext cx="311389" cy="13162"/>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5"/>
          <p:cNvSpPr/>
          <p:nvPr/>
        </p:nvSpPr>
        <p:spPr>
          <a:xfrm>
            <a:off x="8687406" y="1176543"/>
            <a:ext cx="98876" cy="13162"/>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5"/>
          <p:cNvSpPr/>
          <p:nvPr/>
        </p:nvSpPr>
        <p:spPr>
          <a:xfrm>
            <a:off x="8720653" y="1211546"/>
            <a:ext cx="65629" cy="12271"/>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5"/>
          <p:cNvSpPr/>
          <p:nvPr/>
        </p:nvSpPr>
        <p:spPr>
          <a:xfrm>
            <a:off x="8688298" y="1211546"/>
            <a:ext cx="19245" cy="12271"/>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5"/>
          <p:cNvSpPr/>
          <p:nvPr/>
        </p:nvSpPr>
        <p:spPr>
          <a:xfrm>
            <a:off x="8610451" y="1211546"/>
            <a:ext cx="59493" cy="12271"/>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5"/>
          <p:cNvSpPr/>
          <p:nvPr/>
        </p:nvSpPr>
        <p:spPr>
          <a:xfrm>
            <a:off x="8526469" y="1211546"/>
            <a:ext cx="59519" cy="12271"/>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5"/>
          <p:cNvSpPr/>
          <p:nvPr/>
        </p:nvSpPr>
        <p:spPr>
          <a:xfrm>
            <a:off x="8442513" y="1211546"/>
            <a:ext cx="59493" cy="12271"/>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5"/>
          <p:cNvSpPr/>
          <p:nvPr/>
        </p:nvSpPr>
        <p:spPr>
          <a:xfrm>
            <a:off x="8442513" y="1253524"/>
            <a:ext cx="504683" cy="12271"/>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5"/>
          <p:cNvSpPr/>
          <p:nvPr/>
        </p:nvSpPr>
        <p:spPr>
          <a:xfrm>
            <a:off x="8371666" y="1211546"/>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5"/>
          <p:cNvSpPr/>
          <p:nvPr/>
        </p:nvSpPr>
        <p:spPr>
          <a:xfrm>
            <a:off x="8371666" y="1253524"/>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5"/>
          <p:cNvSpPr/>
          <p:nvPr/>
        </p:nvSpPr>
        <p:spPr>
          <a:xfrm>
            <a:off x="8371666" y="1295502"/>
            <a:ext cx="29760" cy="12271"/>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5"/>
          <p:cNvSpPr/>
          <p:nvPr/>
        </p:nvSpPr>
        <p:spPr>
          <a:xfrm>
            <a:off x="8977792" y="1253524"/>
            <a:ext cx="74360" cy="12271"/>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5"/>
          <p:cNvSpPr/>
          <p:nvPr/>
        </p:nvSpPr>
        <p:spPr>
          <a:xfrm>
            <a:off x="8440756" y="1295502"/>
            <a:ext cx="213457" cy="12271"/>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5"/>
          <p:cNvSpPr/>
          <p:nvPr/>
        </p:nvSpPr>
        <p:spPr>
          <a:xfrm>
            <a:off x="8720653" y="1349725"/>
            <a:ext cx="240542" cy="13136"/>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5"/>
          <p:cNvSpPr/>
          <p:nvPr/>
        </p:nvSpPr>
        <p:spPr>
          <a:xfrm>
            <a:off x="8882456" y="1320857"/>
            <a:ext cx="78739" cy="13162"/>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5"/>
          <p:cNvSpPr/>
          <p:nvPr/>
        </p:nvSpPr>
        <p:spPr>
          <a:xfrm>
            <a:off x="8371666" y="1058474"/>
            <a:ext cx="251922" cy="13162"/>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5"/>
          <p:cNvSpPr/>
          <p:nvPr/>
        </p:nvSpPr>
        <p:spPr>
          <a:xfrm>
            <a:off x="8371666" y="1467793"/>
            <a:ext cx="406725" cy="12271"/>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5"/>
          <p:cNvSpPr/>
          <p:nvPr/>
        </p:nvSpPr>
        <p:spPr>
          <a:xfrm>
            <a:off x="8741629" y="1392595"/>
            <a:ext cx="120743" cy="12271"/>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5"/>
          <p:cNvSpPr/>
          <p:nvPr/>
        </p:nvSpPr>
        <p:spPr>
          <a:xfrm>
            <a:off x="8902567" y="1392595"/>
            <a:ext cx="160965" cy="12271"/>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5"/>
          <p:cNvSpPr/>
          <p:nvPr/>
        </p:nvSpPr>
        <p:spPr>
          <a:xfrm>
            <a:off x="8902567" y="1452062"/>
            <a:ext cx="160965" cy="13136"/>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5"/>
          <p:cNvSpPr/>
          <p:nvPr/>
        </p:nvSpPr>
        <p:spPr>
          <a:xfrm>
            <a:off x="8371666" y="1508906"/>
            <a:ext cx="61250" cy="13136"/>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5"/>
          <p:cNvSpPr/>
          <p:nvPr/>
        </p:nvSpPr>
        <p:spPr>
          <a:xfrm>
            <a:off x="8448648" y="1508906"/>
            <a:ext cx="378722" cy="13136"/>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5"/>
          <p:cNvSpPr txBox="1"/>
          <p:nvPr/>
        </p:nvSpPr>
        <p:spPr>
          <a:xfrm>
            <a:off x="697200" y="3419675"/>
            <a:ext cx="4125300" cy="7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EF3F5"/>
                </a:solidFill>
                <a:latin typeface="Roboto"/>
                <a:ea typeface="Roboto"/>
                <a:cs typeface="Roboto"/>
                <a:sym typeface="Roboto"/>
              </a:rPr>
              <a:t>Joon Park</a:t>
            </a:r>
            <a:endParaRPr>
              <a:solidFill>
                <a:srgbClr val="CEF3F5"/>
              </a:solidFill>
              <a:latin typeface="Roboto"/>
              <a:ea typeface="Roboto"/>
              <a:cs typeface="Roboto"/>
              <a:sym typeface="Roboto"/>
            </a:endParaRPr>
          </a:p>
        </p:txBody>
      </p:sp>
      <p:sp>
        <p:nvSpPr>
          <p:cNvPr id="716" name="Google Shape;716;p25"/>
          <p:cNvSpPr txBox="1"/>
          <p:nvPr/>
        </p:nvSpPr>
        <p:spPr>
          <a:xfrm>
            <a:off x="7319525" y="4518775"/>
            <a:ext cx="5234100" cy="7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EF3F5"/>
                </a:solidFill>
                <a:latin typeface="Roboto"/>
                <a:ea typeface="Roboto"/>
                <a:cs typeface="Roboto"/>
                <a:sym typeface="Roboto"/>
              </a:rPr>
              <a:t>November 30, 2021</a:t>
            </a:r>
            <a:endParaRPr>
              <a:solidFill>
                <a:srgbClr val="CEF3F5"/>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3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Dataset</a:t>
            </a:r>
            <a:endParaRPr/>
          </a:p>
        </p:txBody>
      </p:sp>
      <p:sp>
        <p:nvSpPr>
          <p:cNvPr id="818" name="Google Shape;818;p34"/>
          <p:cNvSpPr txBox="1"/>
          <p:nvPr>
            <p:ph idx="1" type="body"/>
          </p:nvPr>
        </p:nvSpPr>
        <p:spPr>
          <a:xfrm>
            <a:off x="270425" y="1285275"/>
            <a:ext cx="4074300" cy="1915800"/>
          </a:xfrm>
          <a:prstGeom prst="rect">
            <a:avLst/>
          </a:prstGeom>
        </p:spPr>
        <p:txBody>
          <a:bodyPr anchorCtr="0" anchor="t" bIns="91425" lIns="91425" spcFirstLastPara="1" rIns="91425" wrap="square" tIns="91425">
            <a:noAutofit/>
          </a:bodyPr>
          <a:lstStyle/>
          <a:p>
            <a:pPr indent="-355600" lvl="0" marL="457200" rtl="0" algn="ctr">
              <a:spcBef>
                <a:spcPts val="0"/>
              </a:spcBef>
              <a:spcAft>
                <a:spcPts val="0"/>
              </a:spcAft>
              <a:buSzPts val="2000"/>
              <a:buChar char="●"/>
            </a:pPr>
            <a:r>
              <a:rPr lang="en" sz="2000"/>
              <a:t>Two </a:t>
            </a:r>
            <a:r>
              <a:rPr lang="en" sz="2000"/>
              <a:t>separate</a:t>
            </a:r>
            <a:r>
              <a:rPr lang="en" sz="2000"/>
              <a:t> datasets: Fake and real news data</a:t>
            </a:r>
            <a:endParaRPr sz="2000"/>
          </a:p>
          <a:p>
            <a:pPr indent="-355600" lvl="0" marL="457200" rtl="0" algn="ctr">
              <a:spcBef>
                <a:spcPts val="0"/>
              </a:spcBef>
              <a:spcAft>
                <a:spcPts val="0"/>
              </a:spcAft>
              <a:buSzPts val="2000"/>
              <a:buChar char="●"/>
            </a:pPr>
            <a:r>
              <a:rPr lang="en" sz="2000"/>
              <a:t>Includes data about news articles with columns: title, text, subject, and date.</a:t>
            </a:r>
            <a:endParaRPr sz="2000"/>
          </a:p>
          <a:p>
            <a:pPr indent="-355600" lvl="0" marL="457200" rtl="0" algn="ctr">
              <a:spcBef>
                <a:spcPts val="0"/>
              </a:spcBef>
              <a:spcAft>
                <a:spcPts val="0"/>
              </a:spcAft>
              <a:buSzPts val="2000"/>
              <a:buChar char="●"/>
            </a:pPr>
            <a:r>
              <a:rPr lang="en" sz="2000"/>
              <a:t>In total, there are </a:t>
            </a:r>
            <a:r>
              <a:rPr b="1" lang="en" sz="2000">
                <a:solidFill>
                  <a:srgbClr val="4A86E8"/>
                </a:solidFill>
              </a:rPr>
              <a:t>44896</a:t>
            </a:r>
            <a:r>
              <a:rPr lang="en" sz="2000"/>
              <a:t> rows</a:t>
            </a:r>
            <a:endParaRPr sz="2000"/>
          </a:p>
          <a:p>
            <a:pPr indent="-355600" lvl="0" marL="457200" rtl="0" algn="ctr">
              <a:spcBef>
                <a:spcPts val="0"/>
              </a:spcBef>
              <a:spcAft>
                <a:spcPts val="0"/>
              </a:spcAft>
              <a:buSzPts val="2000"/>
              <a:buChar char="●"/>
            </a:pPr>
            <a:r>
              <a:rPr lang="en" sz="2000"/>
              <a:t>Data from March 30, 2015 - </a:t>
            </a:r>
            <a:r>
              <a:rPr lang="en" sz="2000"/>
              <a:t>February</a:t>
            </a:r>
            <a:r>
              <a:rPr lang="en" sz="2000"/>
              <a:t> 18, 2018</a:t>
            </a:r>
            <a:endParaRPr sz="2000"/>
          </a:p>
          <a:p>
            <a:pPr indent="0" lvl="0" marL="457200" rtl="0" algn="l">
              <a:spcBef>
                <a:spcPts val="1600"/>
              </a:spcBef>
              <a:spcAft>
                <a:spcPts val="1600"/>
              </a:spcAft>
              <a:buNone/>
            </a:pPr>
            <a:r>
              <a:t/>
            </a:r>
            <a:endParaRPr sz="2000"/>
          </a:p>
        </p:txBody>
      </p:sp>
      <p:sp>
        <p:nvSpPr>
          <p:cNvPr id="819" name="Google Shape;819;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20" name="Google Shape;820;p34"/>
          <p:cNvPicPr preferRelativeResize="0"/>
          <p:nvPr/>
        </p:nvPicPr>
        <p:blipFill>
          <a:blip r:embed="rId3">
            <a:alphaModFix/>
          </a:blip>
          <a:stretch>
            <a:fillRect/>
          </a:stretch>
        </p:blipFill>
        <p:spPr>
          <a:xfrm>
            <a:off x="4437525" y="1698313"/>
            <a:ext cx="4383875" cy="2465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3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 Visualizations</a:t>
            </a:r>
            <a:endParaRPr/>
          </a:p>
        </p:txBody>
      </p:sp>
      <p:sp>
        <p:nvSpPr>
          <p:cNvPr id="826" name="Google Shape;826;p35"/>
          <p:cNvSpPr txBox="1"/>
          <p:nvPr/>
        </p:nvSpPr>
        <p:spPr>
          <a:xfrm>
            <a:off x="824163" y="1543950"/>
            <a:ext cx="3037800" cy="43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CEF3F5"/>
                </a:solidFill>
                <a:latin typeface="Roboto"/>
                <a:ea typeface="Roboto"/>
                <a:cs typeface="Roboto"/>
                <a:sym typeface="Roboto"/>
              </a:rPr>
              <a:t>Real News Visualization</a:t>
            </a:r>
            <a:endParaRPr b="1" sz="1600">
              <a:solidFill>
                <a:srgbClr val="CEF3F5"/>
              </a:solidFill>
              <a:latin typeface="Roboto"/>
              <a:ea typeface="Roboto"/>
              <a:cs typeface="Roboto"/>
              <a:sym typeface="Roboto"/>
            </a:endParaRPr>
          </a:p>
        </p:txBody>
      </p:sp>
      <p:sp>
        <p:nvSpPr>
          <p:cNvPr id="827" name="Google Shape;827;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28" name="Google Shape;828;p35"/>
          <p:cNvPicPr preferRelativeResize="0"/>
          <p:nvPr/>
        </p:nvPicPr>
        <p:blipFill rotWithShape="1">
          <a:blip r:embed="rId3">
            <a:alphaModFix/>
          </a:blip>
          <a:srcRect b="3081" l="0" r="1058" t="0"/>
          <a:stretch/>
        </p:blipFill>
        <p:spPr>
          <a:xfrm>
            <a:off x="320275" y="2302250"/>
            <a:ext cx="4045576" cy="2019550"/>
          </a:xfrm>
          <a:prstGeom prst="rect">
            <a:avLst/>
          </a:prstGeom>
          <a:noFill/>
          <a:ln>
            <a:noFill/>
          </a:ln>
        </p:spPr>
      </p:pic>
      <p:pic>
        <p:nvPicPr>
          <p:cNvPr id="829" name="Google Shape;829;p35"/>
          <p:cNvPicPr preferRelativeResize="0"/>
          <p:nvPr/>
        </p:nvPicPr>
        <p:blipFill>
          <a:blip r:embed="rId4">
            <a:alphaModFix/>
          </a:blip>
          <a:stretch>
            <a:fillRect/>
          </a:stretch>
        </p:blipFill>
        <p:spPr>
          <a:xfrm>
            <a:off x="4812755" y="2302250"/>
            <a:ext cx="4045569" cy="2019549"/>
          </a:xfrm>
          <a:prstGeom prst="rect">
            <a:avLst/>
          </a:prstGeom>
          <a:noFill/>
          <a:ln>
            <a:noFill/>
          </a:ln>
        </p:spPr>
      </p:pic>
      <p:sp>
        <p:nvSpPr>
          <p:cNvPr id="830" name="Google Shape;830;p35"/>
          <p:cNvSpPr txBox="1"/>
          <p:nvPr/>
        </p:nvSpPr>
        <p:spPr>
          <a:xfrm>
            <a:off x="5316625" y="1543950"/>
            <a:ext cx="3037800" cy="43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CEF3F5"/>
                </a:solidFill>
                <a:latin typeface="Roboto"/>
                <a:ea typeface="Roboto"/>
                <a:cs typeface="Roboto"/>
                <a:sym typeface="Roboto"/>
              </a:rPr>
              <a:t>Fake</a:t>
            </a:r>
            <a:r>
              <a:rPr b="1" lang="en" sz="1600">
                <a:solidFill>
                  <a:srgbClr val="CEF3F5"/>
                </a:solidFill>
                <a:latin typeface="Roboto"/>
                <a:ea typeface="Roboto"/>
                <a:cs typeface="Roboto"/>
                <a:sym typeface="Roboto"/>
              </a:rPr>
              <a:t> News Visualization</a:t>
            </a:r>
            <a:endParaRPr b="1" sz="1600">
              <a:solidFill>
                <a:srgbClr val="CEF3F5"/>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3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 table of dependent variables, independent variables, models, research objectives</a:t>
            </a:r>
            <a:endParaRPr/>
          </a:p>
        </p:txBody>
      </p:sp>
      <p:sp>
        <p:nvSpPr>
          <p:cNvPr id="836" name="Google Shape;836;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837" name="Google Shape;837;p36"/>
          <p:cNvGraphicFramePr/>
          <p:nvPr/>
        </p:nvGraphicFramePr>
        <p:xfrm>
          <a:off x="952500" y="2190750"/>
          <a:ext cx="3000000" cy="3000000"/>
        </p:xfrm>
        <a:graphic>
          <a:graphicData uri="http://schemas.openxmlformats.org/drawingml/2006/table">
            <a:tbl>
              <a:tblPr>
                <a:noFill/>
                <a:tableStyleId>{168F4DFC-AA37-4695-8349-A2154575D4BF}</a:tableStyleId>
              </a:tblPr>
              <a:tblGrid>
                <a:gridCol w="3619500"/>
                <a:gridCol w="3619500"/>
              </a:tblGrid>
              <a:tr h="381000">
                <a:tc>
                  <a:txBody>
                    <a:bodyPr/>
                    <a:lstStyle/>
                    <a:p>
                      <a:pPr indent="0" lvl="0" marL="0" rtl="0" algn="l">
                        <a:spcBef>
                          <a:spcPts val="0"/>
                        </a:spcBef>
                        <a:spcAft>
                          <a:spcPts val="0"/>
                        </a:spcAft>
                        <a:buNone/>
                      </a:pPr>
                      <a:r>
                        <a:rPr lang="en">
                          <a:solidFill>
                            <a:schemeClr val="lt1"/>
                          </a:solidFill>
                        </a:rPr>
                        <a:t>Independent Variables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News Article Text</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lt1"/>
                          </a:solidFill>
                        </a:rPr>
                        <a:t>Dependent Variables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Fake(1) or Real(0)</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
                          <a:solidFill>
                            <a:schemeClr val="lt1"/>
                          </a:solidFill>
                        </a:rPr>
                        <a:t>Models</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Logistic Regression, Decision Tree, Gradient Boosting Classifier, </a:t>
                      </a:r>
                      <a:r>
                        <a:rPr lang="en">
                          <a:solidFill>
                            <a:schemeClr val="lt1"/>
                          </a:solidFill>
                        </a:rPr>
                        <a:t>Random</a:t>
                      </a:r>
                      <a:r>
                        <a:rPr lang="en">
                          <a:solidFill>
                            <a:schemeClr val="lt1"/>
                          </a:solidFill>
                        </a:rPr>
                        <a:t> Forest, BERT Model</a:t>
                      </a:r>
                      <a:endParaRPr>
                        <a:solidFill>
                          <a:schemeClr val="lt1"/>
                        </a:solidFill>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37"/>
          <p:cNvSpPr txBox="1"/>
          <p:nvPr>
            <p:ph type="title"/>
          </p:nvPr>
        </p:nvSpPr>
        <p:spPr>
          <a:xfrm>
            <a:off x="626775" y="1645950"/>
            <a:ext cx="7704000" cy="9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t>Logistic Regression on News Article Titles</a:t>
            </a:r>
            <a:endParaRPr b="1" sz="3600"/>
          </a:p>
        </p:txBody>
      </p:sp>
      <p:sp>
        <p:nvSpPr>
          <p:cNvPr id="843" name="Google Shape;843;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3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Preprocessing Data and Applying Logistic Regression</a:t>
            </a:r>
            <a:endParaRPr/>
          </a:p>
        </p:txBody>
      </p:sp>
      <p:sp>
        <p:nvSpPr>
          <p:cNvPr id="849" name="Google Shape;849;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50" name="Google Shape;850;p38"/>
          <p:cNvPicPr preferRelativeResize="0"/>
          <p:nvPr/>
        </p:nvPicPr>
        <p:blipFill>
          <a:blip r:embed="rId3">
            <a:alphaModFix/>
          </a:blip>
          <a:stretch>
            <a:fillRect/>
          </a:stretch>
        </p:blipFill>
        <p:spPr>
          <a:xfrm>
            <a:off x="1903155" y="1112700"/>
            <a:ext cx="5337700" cy="1963575"/>
          </a:xfrm>
          <a:prstGeom prst="rect">
            <a:avLst/>
          </a:prstGeom>
          <a:noFill/>
          <a:ln>
            <a:noFill/>
          </a:ln>
        </p:spPr>
      </p:pic>
      <p:pic>
        <p:nvPicPr>
          <p:cNvPr id="851" name="Google Shape;851;p38"/>
          <p:cNvPicPr preferRelativeResize="0"/>
          <p:nvPr/>
        </p:nvPicPr>
        <p:blipFill rotWithShape="1">
          <a:blip r:embed="rId4">
            <a:alphaModFix/>
          </a:blip>
          <a:srcRect b="0" l="0" r="0" t="14944"/>
          <a:stretch/>
        </p:blipFill>
        <p:spPr>
          <a:xfrm>
            <a:off x="1903150" y="3224000"/>
            <a:ext cx="5337700" cy="1569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3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 of Applying Logistic Regression on the Title</a:t>
            </a:r>
            <a:endParaRPr/>
          </a:p>
        </p:txBody>
      </p:sp>
      <p:sp>
        <p:nvSpPr>
          <p:cNvPr id="857" name="Google Shape;857;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58" name="Google Shape;858;p39"/>
          <p:cNvPicPr preferRelativeResize="0"/>
          <p:nvPr/>
        </p:nvPicPr>
        <p:blipFill>
          <a:blip r:embed="rId3">
            <a:alphaModFix/>
          </a:blip>
          <a:stretch>
            <a:fillRect/>
          </a:stretch>
        </p:blipFill>
        <p:spPr>
          <a:xfrm>
            <a:off x="1586513" y="1970157"/>
            <a:ext cx="5970980" cy="1980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40"/>
          <p:cNvSpPr txBox="1"/>
          <p:nvPr>
            <p:ph type="title"/>
          </p:nvPr>
        </p:nvSpPr>
        <p:spPr>
          <a:xfrm>
            <a:off x="626775" y="1645950"/>
            <a:ext cx="7704000" cy="9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t>Logistic Regression, Decision Tree, Gradient Boosting Classifier, and Random Forest Classifier Models</a:t>
            </a:r>
            <a:endParaRPr b="1" sz="3600"/>
          </a:p>
        </p:txBody>
      </p:sp>
      <p:sp>
        <p:nvSpPr>
          <p:cNvPr id="864" name="Google Shape;864;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 name="Shape 868"/>
        <p:cNvGrpSpPr/>
        <p:nvPr/>
      </p:nvGrpSpPr>
      <p:grpSpPr>
        <a:xfrm>
          <a:off x="0" y="0"/>
          <a:ext cx="0" cy="0"/>
          <a:chOff x="0" y="0"/>
          <a:chExt cx="0" cy="0"/>
        </a:xfrm>
      </p:grpSpPr>
      <p:sp>
        <p:nvSpPr>
          <p:cNvPr id="869" name="Google Shape;869;p4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Cleaning Our Datasets for This Model</a:t>
            </a:r>
            <a:endParaRPr/>
          </a:p>
        </p:txBody>
      </p:sp>
      <p:sp>
        <p:nvSpPr>
          <p:cNvPr id="870" name="Google Shape;870;p41"/>
          <p:cNvSpPr txBox="1"/>
          <p:nvPr/>
        </p:nvSpPr>
        <p:spPr>
          <a:xfrm>
            <a:off x="230400" y="1686475"/>
            <a:ext cx="8379300" cy="2759100"/>
          </a:xfrm>
          <a:prstGeom prst="rect">
            <a:avLst/>
          </a:prstGeom>
          <a:noFill/>
          <a:ln>
            <a:noFill/>
          </a:ln>
        </p:spPr>
        <p:txBody>
          <a:bodyPr anchorCtr="0" anchor="t" bIns="91425" lIns="91425" spcFirstLastPara="1" rIns="91425" wrap="square" tIns="91425">
            <a:noAutofit/>
          </a:bodyPr>
          <a:lstStyle/>
          <a:p>
            <a:pPr indent="-342900" lvl="0" marL="457200" rtl="0" algn="ctr">
              <a:lnSpc>
                <a:spcPct val="150000"/>
              </a:lnSpc>
              <a:spcBef>
                <a:spcPts val="0"/>
              </a:spcBef>
              <a:spcAft>
                <a:spcPts val="0"/>
              </a:spcAft>
              <a:buClr>
                <a:srgbClr val="CEF3F5"/>
              </a:buClr>
              <a:buSzPts val="1800"/>
              <a:buFont typeface="Roboto"/>
              <a:buAutoNum type="arabicPeriod"/>
            </a:pPr>
            <a:r>
              <a:rPr b="1" lang="en" sz="1800">
                <a:solidFill>
                  <a:srgbClr val="CEF3F5"/>
                </a:solidFill>
                <a:latin typeface="Roboto"/>
                <a:ea typeface="Roboto"/>
                <a:cs typeface="Roboto"/>
                <a:sym typeface="Roboto"/>
              </a:rPr>
              <a:t>Insert</a:t>
            </a:r>
            <a:r>
              <a:rPr lang="en" sz="1800">
                <a:solidFill>
                  <a:srgbClr val="CEF3F5"/>
                </a:solidFill>
                <a:latin typeface="Roboto"/>
                <a:ea typeface="Roboto"/>
                <a:cs typeface="Roboto"/>
                <a:sym typeface="Roboto"/>
              </a:rPr>
              <a:t> new column “Class” and input 0 in fake dataset and 1 in real dataset</a:t>
            </a:r>
            <a:endParaRPr sz="1800">
              <a:solidFill>
                <a:srgbClr val="CEF3F5"/>
              </a:solidFill>
              <a:latin typeface="Roboto"/>
              <a:ea typeface="Roboto"/>
              <a:cs typeface="Roboto"/>
              <a:sym typeface="Roboto"/>
            </a:endParaRPr>
          </a:p>
          <a:p>
            <a:pPr indent="-342900" lvl="0" marL="457200" rtl="0" algn="ctr">
              <a:lnSpc>
                <a:spcPct val="150000"/>
              </a:lnSpc>
              <a:spcBef>
                <a:spcPts val="0"/>
              </a:spcBef>
              <a:spcAft>
                <a:spcPts val="0"/>
              </a:spcAft>
              <a:buClr>
                <a:srgbClr val="CEF3F5"/>
              </a:buClr>
              <a:buSzPts val="1800"/>
              <a:buFont typeface="Roboto"/>
              <a:buAutoNum type="arabicPeriod"/>
            </a:pPr>
            <a:r>
              <a:rPr b="1" lang="en" sz="1800">
                <a:solidFill>
                  <a:srgbClr val="CEF3F5"/>
                </a:solidFill>
                <a:latin typeface="Roboto"/>
                <a:ea typeface="Roboto"/>
                <a:cs typeface="Roboto"/>
                <a:sym typeface="Roboto"/>
              </a:rPr>
              <a:t>Remove</a:t>
            </a:r>
            <a:r>
              <a:rPr lang="en" sz="1800">
                <a:solidFill>
                  <a:srgbClr val="CEF3F5"/>
                </a:solidFill>
                <a:latin typeface="Roboto"/>
                <a:ea typeface="Roboto"/>
                <a:cs typeface="Roboto"/>
                <a:sym typeface="Roboto"/>
              </a:rPr>
              <a:t> last ten rows in both datasets for </a:t>
            </a:r>
            <a:r>
              <a:rPr b="1" lang="en" sz="1800">
                <a:solidFill>
                  <a:srgbClr val="CEF3F5"/>
                </a:solidFill>
                <a:latin typeface="Roboto"/>
                <a:ea typeface="Roboto"/>
                <a:cs typeface="Roboto"/>
                <a:sym typeface="Roboto"/>
              </a:rPr>
              <a:t>manual testing</a:t>
            </a:r>
            <a:endParaRPr b="1" sz="1800">
              <a:solidFill>
                <a:srgbClr val="CEF3F5"/>
              </a:solidFill>
              <a:latin typeface="Roboto"/>
              <a:ea typeface="Roboto"/>
              <a:cs typeface="Roboto"/>
              <a:sym typeface="Roboto"/>
            </a:endParaRPr>
          </a:p>
          <a:p>
            <a:pPr indent="-342900" lvl="0" marL="457200" rtl="0" algn="ctr">
              <a:lnSpc>
                <a:spcPct val="150000"/>
              </a:lnSpc>
              <a:spcBef>
                <a:spcPts val="0"/>
              </a:spcBef>
              <a:spcAft>
                <a:spcPts val="0"/>
              </a:spcAft>
              <a:buClr>
                <a:srgbClr val="CEF3F5"/>
              </a:buClr>
              <a:buSzPts val="1800"/>
              <a:buFont typeface="Roboto"/>
              <a:buAutoNum type="arabicPeriod"/>
            </a:pPr>
            <a:r>
              <a:rPr b="1" lang="en" sz="1800">
                <a:solidFill>
                  <a:srgbClr val="CEF3F5"/>
                </a:solidFill>
                <a:latin typeface="Roboto"/>
                <a:ea typeface="Roboto"/>
                <a:cs typeface="Roboto"/>
                <a:sym typeface="Roboto"/>
              </a:rPr>
              <a:t>Merge</a:t>
            </a:r>
            <a:r>
              <a:rPr lang="en" sz="1800">
                <a:solidFill>
                  <a:srgbClr val="CEF3F5"/>
                </a:solidFill>
                <a:latin typeface="Roboto"/>
                <a:ea typeface="Roboto"/>
                <a:cs typeface="Roboto"/>
                <a:sym typeface="Roboto"/>
              </a:rPr>
              <a:t> the fake and real datasets together</a:t>
            </a:r>
            <a:endParaRPr sz="1800">
              <a:solidFill>
                <a:srgbClr val="CEF3F5"/>
              </a:solidFill>
              <a:latin typeface="Roboto"/>
              <a:ea typeface="Roboto"/>
              <a:cs typeface="Roboto"/>
              <a:sym typeface="Roboto"/>
            </a:endParaRPr>
          </a:p>
          <a:p>
            <a:pPr indent="-342900" lvl="0" marL="457200" rtl="0" algn="ctr">
              <a:lnSpc>
                <a:spcPct val="150000"/>
              </a:lnSpc>
              <a:spcBef>
                <a:spcPts val="0"/>
              </a:spcBef>
              <a:spcAft>
                <a:spcPts val="0"/>
              </a:spcAft>
              <a:buClr>
                <a:srgbClr val="CEF3F5"/>
              </a:buClr>
              <a:buSzPts val="1800"/>
              <a:buFont typeface="Roboto"/>
              <a:buAutoNum type="arabicPeriod"/>
            </a:pPr>
            <a:r>
              <a:rPr b="1" lang="en" sz="1800">
                <a:solidFill>
                  <a:srgbClr val="CEF3F5"/>
                </a:solidFill>
                <a:latin typeface="Roboto"/>
                <a:ea typeface="Roboto"/>
                <a:cs typeface="Roboto"/>
                <a:sym typeface="Roboto"/>
              </a:rPr>
              <a:t>Remove</a:t>
            </a:r>
            <a:r>
              <a:rPr lang="en" sz="1800">
                <a:solidFill>
                  <a:srgbClr val="CEF3F5"/>
                </a:solidFill>
                <a:latin typeface="Roboto"/>
                <a:ea typeface="Roboto"/>
                <a:cs typeface="Roboto"/>
                <a:sym typeface="Roboto"/>
              </a:rPr>
              <a:t> </a:t>
            </a:r>
            <a:r>
              <a:rPr b="1" lang="en" sz="1800">
                <a:solidFill>
                  <a:srgbClr val="CEF3F5"/>
                </a:solidFill>
                <a:latin typeface="Roboto"/>
                <a:ea typeface="Roboto"/>
                <a:cs typeface="Roboto"/>
                <a:sym typeface="Roboto"/>
              </a:rPr>
              <a:t>unrequired</a:t>
            </a:r>
            <a:r>
              <a:rPr lang="en" sz="1800">
                <a:solidFill>
                  <a:srgbClr val="CEF3F5"/>
                </a:solidFill>
                <a:latin typeface="Roboto"/>
                <a:ea typeface="Roboto"/>
                <a:cs typeface="Roboto"/>
                <a:sym typeface="Roboto"/>
              </a:rPr>
              <a:t> columns: title, subject, and date</a:t>
            </a:r>
            <a:endParaRPr sz="1800">
              <a:solidFill>
                <a:srgbClr val="CEF3F5"/>
              </a:solidFill>
              <a:latin typeface="Roboto"/>
              <a:ea typeface="Roboto"/>
              <a:cs typeface="Roboto"/>
              <a:sym typeface="Roboto"/>
            </a:endParaRPr>
          </a:p>
          <a:p>
            <a:pPr indent="-342900" lvl="0" marL="457200" rtl="0" algn="ctr">
              <a:lnSpc>
                <a:spcPct val="150000"/>
              </a:lnSpc>
              <a:spcBef>
                <a:spcPts val="0"/>
              </a:spcBef>
              <a:spcAft>
                <a:spcPts val="0"/>
              </a:spcAft>
              <a:buClr>
                <a:srgbClr val="CEF3F5"/>
              </a:buClr>
              <a:buSzPts val="1800"/>
              <a:buFont typeface="Roboto"/>
              <a:buAutoNum type="arabicPeriod"/>
            </a:pPr>
            <a:r>
              <a:rPr lang="en" sz="1800">
                <a:solidFill>
                  <a:srgbClr val="CEF3F5"/>
                </a:solidFill>
                <a:latin typeface="Roboto"/>
                <a:ea typeface="Roboto"/>
                <a:cs typeface="Roboto"/>
                <a:sym typeface="Roboto"/>
              </a:rPr>
              <a:t>Randomly </a:t>
            </a:r>
            <a:r>
              <a:rPr b="1" lang="en" sz="1800">
                <a:solidFill>
                  <a:srgbClr val="CEF3F5"/>
                </a:solidFill>
                <a:latin typeface="Roboto"/>
                <a:ea typeface="Roboto"/>
                <a:cs typeface="Roboto"/>
                <a:sym typeface="Roboto"/>
              </a:rPr>
              <a:t>shuffle</a:t>
            </a:r>
            <a:r>
              <a:rPr lang="en" sz="1800">
                <a:solidFill>
                  <a:srgbClr val="CEF3F5"/>
                </a:solidFill>
                <a:latin typeface="Roboto"/>
                <a:ea typeface="Roboto"/>
                <a:cs typeface="Roboto"/>
                <a:sym typeface="Roboto"/>
              </a:rPr>
              <a:t> the merged dataset </a:t>
            </a:r>
            <a:endParaRPr sz="1800">
              <a:solidFill>
                <a:srgbClr val="CEF3F5"/>
              </a:solidFill>
              <a:latin typeface="Roboto"/>
              <a:ea typeface="Roboto"/>
              <a:cs typeface="Roboto"/>
              <a:sym typeface="Roboto"/>
            </a:endParaRPr>
          </a:p>
        </p:txBody>
      </p:sp>
      <p:sp>
        <p:nvSpPr>
          <p:cNvPr id="871" name="Google Shape;871;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sp>
        <p:nvSpPr>
          <p:cNvPr id="876" name="Google Shape;876;p42"/>
          <p:cNvSpPr txBox="1"/>
          <p:nvPr>
            <p:ph type="title"/>
          </p:nvPr>
        </p:nvSpPr>
        <p:spPr>
          <a:xfrm>
            <a:off x="449100" y="353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Create function to process texts and convert texts to vectors</a:t>
            </a:r>
            <a:endParaRPr sz="2600"/>
          </a:p>
        </p:txBody>
      </p:sp>
      <p:sp>
        <p:nvSpPr>
          <p:cNvPr id="877" name="Google Shape;877;p42"/>
          <p:cNvSpPr txBox="1"/>
          <p:nvPr>
            <p:ph idx="1" type="body"/>
          </p:nvPr>
        </p:nvSpPr>
        <p:spPr>
          <a:xfrm>
            <a:off x="38450" y="1741300"/>
            <a:ext cx="3416400" cy="6552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sz="1400"/>
              <a:t>This fu</a:t>
            </a:r>
            <a:r>
              <a:rPr lang="en" sz="1400"/>
              <a:t>nction will return </a:t>
            </a:r>
            <a:r>
              <a:rPr b="1" lang="en" sz="1400"/>
              <a:t>clean text</a:t>
            </a:r>
            <a:r>
              <a:rPr lang="en" sz="1400"/>
              <a:t> without any stop words and punctuations </a:t>
            </a:r>
            <a:endParaRPr sz="1400"/>
          </a:p>
          <a:p>
            <a:pPr indent="0" lvl="0" marL="457200" rtl="0" algn="l">
              <a:spcBef>
                <a:spcPts val="1600"/>
              </a:spcBef>
              <a:spcAft>
                <a:spcPts val="1600"/>
              </a:spcAft>
              <a:buNone/>
            </a:pPr>
            <a:r>
              <a:t/>
            </a:r>
            <a:endParaRPr/>
          </a:p>
        </p:txBody>
      </p:sp>
      <p:pic>
        <p:nvPicPr>
          <p:cNvPr id="878" name="Google Shape;878;p42"/>
          <p:cNvPicPr preferRelativeResize="0"/>
          <p:nvPr/>
        </p:nvPicPr>
        <p:blipFill>
          <a:blip r:embed="rId3">
            <a:alphaModFix/>
          </a:blip>
          <a:stretch>
            <a:fillRect/>
          </a:stretch>
        </p:blipFill>
        <p:spPr>
          <a:xfrm>
            <a:off x="4450912" y="1130925"/>
            <a:ext cx="3862338" cy="1265575"/>
          </a:xfrm>
          <a:prstGeom prst="rect">
            <a:avLst/>
          </a:prstGeom>
          <a:noFill/>
          <a:ln>
            <a:noFill/>
          </a:ln>
        </p:spPr>
      </p:pic>
      <p:sp>
        <p:nvSpPr>
          <p:cNvPr id="879" name="Google Shape;879;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80" name="Google Shape;880;p42"/>
          <p:cNvPicPr preferRelativeResize="0"/>
          <p:nvPr/>
        </p:nvPicPr>
        <p:blipFill>
          <a:blip r:embed="rId4">
            <a:alphaModFix/>
          </a:blip>
          <a:stretch>
            <a:fillRect/>
          </a:stretch>
        </p:blipFill>
        <p:spPr>
          <a:xfrm>
            <a:off x="5087288" y="3202185"/>
            <a:ext cx="2589550" cy="897700"/>
          </a:xfrm>
          <a:prstGeom prst="rect">
            <a:avLst/>
          </a:prstGeom>
          <a:noFill/>
          <a:ln>
            <a:noFill/>
          </a:ln>
        </p:spPr>
      </p:pic>
      <p:sp>
        <p:nvSpPr>
          <p:cNvPr id="881" name="Google Shape;881;p42"/>
          <p:cNvSpPr txBox="1"/>
          <p:nvPr>
            <p:ph idx="1" type="body"/>
          </p:nvPr>
        </p:nvSpPr>
        <p:spPr>
          <a:xfrm>
            <a:off x="258650" y="3114775"/>
            <a:ext cx="2976000" cy="6552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sz="1400"/>
              <a:t>Define Independent and Dependent Variables for the model</a:t>
            </a:r>
            <a:endParaRPr sz="1400"/>
          </a:p>
          <a:p>
            <a:pPr indent="0" lvl="0" marL="45720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43"/>
          <p:cNvSpPr txBox="1"/>
          <p:nvPr>
            <p:ph type="title"/>
          </p:nvPr>
        </p:nvSpPr>
        <p:spPr>
          <a:xfrm>
            <a:off x="449100" y="353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Create function to process texts and convert texts to vectors</a:t>
            </a:r>
            <a:endParaRPr sz="2600"/>
          </a:p>
        </p:txBody>
      </p:sp>
      <p:pic>
        <p:nvPicPr>
          <p:cNvPr id="887" name="Google Shape;887;p43"/>
          <p:cNvPicPr preferRelativeResize="0"/>
          <p:nvPr/>
        </p:nvPicPr>
        <p:blipFill rotWithShape="1">
          <a:blip r:embed="rId3">
            <a:alphaModFix/>
          </a:blip>
          <a:srcRect b="0" l="0" r="0" t="0"/>
          <a:stretch/>
        </p:blipFill>
        <p:spPr>
          <a:xfrm>
            <a:off x="4635412" y="2053188"/>
            <a:ext cx="3416401" cy="1162668"/>
          </a:xfrm>
          <a:prstGeom prst="rect">
            <a:avLst/>
          </a:prstGeom>
          <a:noFill/>
          <a:ln>
            <a:noFill/>
          </a:ln>
        </p:spPr>
      </p:pic>
      <p:sp>
        <p:nvSpPr>
          <p:cNvPr id="888" name="Google Shape;888;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89" name="Google Shape;889;p43"/>
          <p:cNvPicPr preferRelativeResize="0"/>
          <p:nvPr/>
        </p:nvPicPr>
        <p:blipFill>
          <a:blip r:embed="rId4">
            <a:alphaModFix/>
          </a:blip>
          <a:stretch>
            <a:fillRect/>
          </a:stretch>
        </p:blipFill>
        <p:spPr>
          <a:xfrm>
            <a:off x="3715325" y="1197263"/>
            <a:ext cx="5256576" cy="393600"/>
          </a:xfrm>
          <a:prstGeom prst="rect">
            <a:avLst/>
          </a:prstGeom>
          <a:noFill/>
          <a:ln>
            <a:noFill/>
          </a:ln>
        </p:spPr>
      </p:pic>
      <p:sp>
        <p:nvSpPr>
          <p:cNvPr id="890" name="Google Shape;890;p43"/>
          <p:cNvSpPr txBox="1"/>
          <p:nvPr>
            <p:ph idx="1" type="body"/>
          </p:nvPr>
        </p:nvSpPr>
        <p:spPr>
          <a:xfrm>
            <a:off x="0" y="1066475"/>
            <a:ext cx="3416400" cy="6552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sz="1400"/>
              <a:t>Create </a:t>
            </a:r>
            <a:r>
              <a:rPr b="1" lang="en" sz="1400"/>
              <a:t>training</a:t>
            </a:r>
            <a:r>
              <a:rPr lang="en" sz="1400"/>
              <a:t> and </a:t>
            </a:r>
            <a:r>
              <a:rPr b="1" lang="en" sz="1400"/>
              <a:t>test</a:t>
            </a:r>
            <a:r>
              <a:rPr lang="en" sz="1400"/>
              <a:t> datasets to train the classification methods</a:t>
            </a:r>
            <a:endParaRPr sz="1400"/>
          </a:p>
          <a:p>
            <a:pPr indent="0" lvl="0" marL="457200" rtl="0" algn="l">
              <a:spcBef>
                <a:spcPts val="1600"/>
              </a:spcBef>
              <a:spcAft>
                <a:spcPts val="1600"/>
              </a:spcAft>
              <a:buNone/>
            </a:pPr>
            <a:r>
              <a:t/>
            </a:r>
            <a:endParaRPr/>
          </a:p>
        </p:txBody>
      </p:sp>
      <p:sp>
        <p:nvSpPr>
          <p:cNvPr id="891" name="Google Shape;891;p43"/>
          <p:cNvSpPr txBox="1"/>
          <p:nvPr>
            <p:ph idx="1" type="body"/>
          </p:nvPr>
        </p:nvSpPr>
        <p:spPr>
          <a:xfrm>
            <a:off x="0" y="2340938"/>
            <a:ext cx="3416400" cy="6552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sz="1400"/>
              <a:t>Convert text to </a:t>
            </a:r>
            <a:r>
              <a:rPr b="1" lang="en" sz="1400"/>
              <a:t>vectors</a:t>
            </a:r>
            <a:r>
              <a:rPr lang="en" sz="1400"/>
              <a:t> for both the training and test set</a:t>
            </a:r>
            <a:endParaRPr sz="1400"/>
          </a:p>
          <a:p>
            <a:pPr indent="0" lvl="0" marL="457200" rtl="0" algn="l">
              <a:spcBef>
                <a:spcPts val="1600"/>
              </a:spcBef>
              <a:spcAft>
                <a:spcPts val="1600"/>
              </a:spcAft>
              <a:buNone/>
            </a:pPr>
            <a:r>
              <a:t/>
            </a:r>
            <a:endParaRPr/>
          </a:p>
        </p:txBody>
      </p:sp>
      <p:pic>
        <p:nvPicPr>
          <p:cNvPr id="892" name="Google Shape;892;p43"/>
          <p:cNvPicPr preferRelativeResize="0"/>
          <p:nvPr/>
        </p:nvPicPr>
        <p:blipFill>
          <a:blip r:embed="rId5">
            <a:alphaModFix/>
          </a:blip>
          <a:stretch>
            <a:fillRect/>
          </a:stretch>
        </p:blipFill>
        <p:spPr>
          <a:xfrm>
            <a:off x="5035663" y="3678175"/>
            <a:ext cx="2615875" cy="932850"/>
          </a:xfrm>
          <a:prstGeom prst="rect">
            <a:avLst/>
          </a:prstGeom>
          <a:noFill/>
          <a:ln>
            <a:noFill/>
          </a:ln>
        </p:spPr>
      </p:pic>
      <p:sp>
        <p:nvSpPr>
          <p:cNvPr id="893" name="Google Shape;893;p43"/>
          <p:cNvSpPr txBox="1"/>
          <p:nvPr>
            <p:ph idx="1" type="body"/>
          </p:nvPr>
        </p:nvSpPr>
        <p:spPr>
          <a:xfrm>
            <a:off x="0" y="3816988"/>
            <a:ext cx="3416400" cy="6552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lang="en" sz="1400"/>
              <a:t>This output label function is used in the final model </a:t>
            </a:r>
            <a:endParaRPr sz="1400"/>
          </a:p>
          <a:p>
            <a:pPr indent="0" lvl="0" marL="45720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20" name="Shape 720"/>
        <p:cNvGrpSpPr/>
        <p:nvPr/>
      </p:nvGrpSpPr>
      <p:grpSpPr>
        <a:xfrm>
          <a:off x="0" y="0"/>
          <a:ext cx="0" cy="0"/>
          <a:chOff x="0" y="0"/>
          <a:chExt cx="0" cy="0"/>
        </a:xfrm>
      </p:grpSpPr>
      <p:sp>
        <p:nvSpPr>
          <p:cNvPr id="721" name="Google Shape;721;p2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722" name="Google Shape;722;p26"/>
          <p:cNvSpPr txBox="1"/>
          <p:nvPr>
            <p:ph idx="1" type="subTitle"/>
          </p:nvPr>
        </p:nvSpPr>
        <p:spPr>
          <a:xfrm>
            <a:off x="900325" y="1770625"/>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Background </a:t>
            </a:r>
            <a:endParaRPr/>
          </a:p>
        </p:txBody>
      </p:sp>
      <p:sp>
        <p:nvSpPr>
          <p:cNvPr id="723" name="Google Shape;723;p26"/>
          <p:cNvSpPr txBox="1"/>
          <p:nvPr>
            <p:ph idx="2" type="title"/>
          </p:nvPr>
        </p:nvSpPr>
        <p:spPr>
          <a:xfrm>
            <a:off x="1509925"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24" name="Google Shape;724;p26"/>
          <p:cNvSpPr txBox="1"/>
          <p:nvPr>
            <p:ph idx="4" type="subTitle"/>
          </p:nvPr>
        </p:nvSpPr>
        <p:spPr>
          <a:xfrm>
            <a:off x="3495500" y="1770625"/>
            <a:ext cx="25143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a:t>
            </a:r>
            <a:endParaRPr/>
          </a:p>
        </p:txBody>
      </p:sp>
      <p:sp>
        <p:nvSpPr>
          <p:cNvPr id="725" name="Google Shape;725;p26"/>
          <p:cNvSpPr txBox="1"/>
          <p:nvPr>
            <p:ph idx="5" type="title"/>
          </p:nvPr>
        </p:nvSpPr>
        <p:spPr>
          <a:xfrm>
            <a:off x="4203750"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26" name="Google Shape;726;p26"/>
          <p:cNvSpPr txBox="1"/>
          <p:nvPr>
            <p:ph idx="7" type="subTitle"/>
          </p:nvPr>
        </p:nvSpPr>
        <p:spPr>
          <a:xfrm>
            <a:off x="6288050" y="17706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a:t>
            </a:r>
            <a:endParaRPr/>
          </a:p>
        </p:txBody>
      </p:sp>
      <p:sp>
        <p:nvSpPr>
          <p:cNvPr id="727" name="Google Shape;727;p26"/>
          <p:cNvSpPr txBox="1"/>
          <p:nvPr>
            <p:ph idx="8" type="title"/>
          </p:nvPr>
        </p:nvSpPr>
        <p:spPr>
          <a:xfrm>
            <a:off x="6897275"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28" name="Google Shape;728;p26"/>
          <p:cNvSpPr txBox="1"/>
          <p:nvPr>
            <p:ph idx="13" type="subTitle"/>
          </p:nvPr>
        </p:nvSpPr>
        <p:spPr>
          <a:xfrm>
            <a:off x="900550" y="3270552"/>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Insights</a:t>
            </a:r>
            <a:endParaRPr/>
          </a:p>
        </p:txBody>
      </p:sp>
      <p:sp>
        <p:nvSpPr>
          <p:cNvPr id="729" name="Google Shape;729;p26"/>
          <p:cNvSpPr txBox="1"/>
          <p:nvPr>
            <p:ph idx="14" type="title"/>
          </p:nvPr>
        </p:nvSpPr>
        <p:spPr>
          <a:xfrm>
            <a:off x="1510150" y="2818261"/>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30" name="Google Shape;730;p26"/>
          <p:cNvSpPr txBox="1"/>
          <p:nvPr>
            <p:ph idx="16" type="subTitle"/>
          </p:nvPr>
        </p:nvSpPr>
        <p:spPr>
          <a:xfrm>
            <a:off x="3594350" y="3270552"/>
            <a:ext cx="2317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Business Strategies</a:t>
            </a:r>
            <a:endParaRPr/>
          </a:p>
        </p:txBody>
      </p:sp>
      <p:sp>
        <p:nvSpPr>
          <p:cNvPr id="731" name="Google Shape;731;p26"/>
          <p:cNvSpPr txBox="1"/>
          <p:nvPr>
            <p:ph idx="17" type="title"/>
          </p:nvPr>
        </p:nvSpPr>
        <p:spPr>
          <a:xfrm>
            <a:off x="4203975" y="2818261"/>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732" name="Google Shape;732;p26"/>
          <p:cNvSpPr txBox="1"/>
          <p:nvPr>
            <p:ph idx="19" type="subTitle"/>
          </p:nvPr>
        </p:nvSpPr>
        <p:spPr>
          <a:xfrm>
            <a:off x="6288000" y="3270550"/>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a:p>
        </p:txBody>
      </p:sp>
      <p:sp>
        <p:nvSpPr>
          <p:cNvPr id="733" name="Google Shape;733;p26"/>
          <p:cNvSpPr txBox="1"/>
          <p:nvPr>
            <p:ph idx="20" type="title"/>
          </p:nvPr>
        </p:nvSpPr>
        <p:spPr>
          <a:xfrm>
            <a:off x="6897500" y="2818261"/>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734" name="Google Shape;734;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44"/>
          <p:cNvSpPr txBox="1"/>
          <p:nvPr>
            <p:ph type="title"/>
          </p:nvPr>
        </p:nvSpPr>
        <p:spPr>
          <a:xfrm>
            <a:off x="153600" y="389000"/>
            <a:ext cx="8457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Logistic Regression, Decision Tree, Gradient Boosting &amp; Random Forest Classifiers</a:t>
            </a:r>
            <a:endParaRPr sz="2100"/>
          </a:p>
        </p:txBody>
      </p:sp>
      <p:sp>
        <p:nvSpPr>
          <p:cNvPr id="899" name="Google Shape;899;p44"/>
          <p:cNvSpPr txBox="1"/>
          <p:nvPr>
            <p:ph idx="1" type="body"/>
          </p:nvPr>
        </p:nvSpPr>
        <p:spPr>
          <a:xfrm>
            <a:off x="872400" y="1104863"/>
            <a:ext cx="2415900" cy="40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Logistic Regression</a:t>
            </a:r>
            <a:endParaRPr/>
          </a:p>
        </p:txBody>
      </p:sp>
      <p:sp>
        <p:nvSpPr>
          <p:cNvPr id="900" name="Google Shape;900;p44"/>
          <p:cNvSpPr txBox="1"/>
          <p:nvPr>
            <p:ph idx="1" type="body"/>
          </p:nvPr>
        </p:nvSpPr>
        <p:spPr>
          <a:xfrm>
            <a:off x="5565600" y="2959400"/>
            <a:ext cx="2415900" cy="40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Random Forest Classifier</a:t>
            </a:r>
            <a:endParaRPr/>
          </a:p>
        </p:txBody>
      </p:sp>
      <p:sp>
        <p:nvSpPr>
          <p:cNvPr id="901" name="Google Shape;901;p44"/>
          <p:cNvSpPr txBox="1"/>
          <p:nvPr>
            <p:ph idx="1" type="body"/>
          </p:nvPr>
        </p:nvSpPr>
        <p:spPr>
          <a:xfrm>
            <a:off x="844350" y="2959400"/>
            <a:ext cx="2415900" cy="40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Gradient Boosting Classifier</a:t>
            </a:r>
            <a:endParaRPr/>
          </a:p>
        </p:txBody>
      </p:sp>
      <p:sp>
        <p:nvSpPr>
          <p:cNvPr id="902" name="Google Shape;902;p44"/>
          <p:cNvSpPr txBox="1"/>
          <p:nvPr>
            <p:ph idx="1" type="body"/>
          </p:nvPr>
        </p:nvSpPr>
        <p:spPr>
          <a:xfrm>
            <a:off x="5565600" y="1104875"/>
            <a:ext cx="2415900" cy="4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Decision Tree Classification</a:t>
            </a:r>
            <a:endParaRPr/>
          </a:p>
          <a:p>
            <a:pPr indent="0" lvl="0" marL="0" rtl="0" algn="l">
              <a:spcBef>
                <a:spcPts val="1600"/>
              </a:spcBef>
              <a:spcAft>
                <a:spcPts val="1600"/>
              </a:spcAft>
              <a:buNone/>
            </a:pPr>
            <a:r>
              <a:t/>
            </a:r>
            <a:endParaRPr/>
          </a:p>
        </p:txBody>
      </p:sp>
      <p:sp>
        <p:nvSpPr>
          <p:cNvPr id="903" name="Google Shape;903;p44"/>
          <p:cNvSpPr txBox="1"/>
          <p:nvPr>
            <p:ph type="title"/>
          </p:nvPr>
        </p:nvSpPr>
        <p:spPr>
          <a:xfrm>
            <a:off x="5055775" y="822100"/>
            <a:ext cx="753900" cy="63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904" name="Google Shape;904;p44"/>
          <p:cNvSpPr txBox="1"/>
          <p:nvPr>
            <p:ph type="title"/>
          </p:nvPr>
        </p:nvSpPr>
        <p:spPr>
          <a:xfrm>
            <a:off x="420000" y="855100"/>
            <a:ext cx="708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905" name="Google Shape;905;p44"/>
          <p:cNvSpPr txBox="1"/>
          <p:nvPr>
            <p:ph type="title"/>
          </p:nvPr>
        </p:nvSpPr>
        <p:spPr>
          <a:xfrm>
            <a:off x="420000" y="2759000"/>
            <a:ext cx="652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906" name="Google Shape;906;p44"/>
          <p:cNvSpPr txBox="1"/>
          <p:nvPr>
            <p:ph type="title"/>
          </p:nvPr>
        </p:nvSpPr>
        <p:spPr>
          <a:xfrm>
            <a:off x="5106625" y="2726000"/>
            <a:ext cx="652200" cy="63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907" name="Google Shape;907;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908" name="Google Shape;908;p44"/>
          <p:cNvPicPr preferRelativeResize="0"/>
          <p:nvPr/>
        </p:nvPicPr>
        <p:blipFill>
          <a:blip r:embed="rId3">
            <a:alphaModFix/>
          </a:blip>
          <a:stretch>
            <a:fillRect/>
          </a:stretch>
        </p:blipFill>
        <p:spPr>
          <a:xfrm>
            <a:off x="448050" y="1442125"/>
            <a:ext cx="2717261" cy="1403675"/>
          </a:xfrm>
          <a:prstGeom prst="rect">
            <a:avLst/>
          </a:prstGeom>
          <a:noFill/>
          <a:ln>
            <a:noFill/>
          </a:ln>
        </p:spPr>
      </p:pic>
      <p:pic>
        <p:nvPicPr>
          <p:cNvPr id="909" name="Google Shape;909;p44"/>
          <p:cNvPicPr preferRelativeResize="0"/>
          <p:nvPr/>
        </p:nvPicPr>
        <p:blipFill>
          <a:blip r:embed="rId4">
            <a:alphaModFix/>
          </a:blip>
          <a:stretch>
            <a:fillRect/>
          </a:stretch>
        </p:blipFill>
        <p:spPr>
          <a:xfrm>
            <a:off x="5124850" y="1427800"/>
            <a:ext cx="2959485" cy="1403675"/>
          </a:xfrm>
          <a:prstGeom prst="rect">
            <a:avLst/>
          </a:prstGeom>
          <a:noFill/>
          <a:ln>
            <a:noFill/>
          </a:ln>
        </p:spPr>
      </p:pic>
      <p:pic>
        <p:nvPicPr>
          <p:cNvPr id="910" name="Google Shape;910;p44"/>
          <p:cNvPicPr preferRelativeResize="0"/>
          <p:nvPr/>
        </p:nvPicPr>
        <p:blipFill>
          <a:blip r:embed="rId5">
            <a:alphaModFix/>
          </a:blip>
          <a:stretch>
            <a:fillRect/>
          </a:stretch>
        </p:blipFill>
        <p:spPr>
          <a:xfrm>
            <a:off x="448050" y="3336050"/>
            <a:ext cx="2813080" cy="1562825"/>
          </a:xfrm>
          <a:prstGeom prst="rect">
            <a:avLst/>
          </a:prstGeom>
          <a:noFill/>
          <a:ln>
            <a:noFill/>
          </a:ln>
        </p:spPr>
      </p:pic>
      <p:pic>
        <p:nvPicPr>
          <p:cNvPr id="911" name="Google Shape;911;p44"/>
          <p:cNvPicPr preferRelativeResize="0"/>
          <p:nvPr/>
        </p:nvPicPr>
        <p:blipFill>
          <a:blip r:embed="rId6">
            <a:alphaModFix/>
          </a:blip>
          <a:stretch>
            <a:fillRect/>
          </a:stretch>
        </p:blipFill>
        <p:spPr>
          <a:xfrm>
            <a:off x="5124850" y="3331700"/>
            <a:ext cx="2795126" cy="15628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15" name="Shape 915"/>
        <p:cNvGrpSpPr/>
        <p:nvPr/>
      </p:nvGrpSpPr>
      <p:grpSpPr>
        <a:xfrm>
          <a:off x="0" y="0"/>
          <a:ext cx="0" cy="0"/>
          <a:chOff x="0" y="0"/>
          <a:chExt cx="0" cy="0"/>
        </a:xfrm>
      </p:grpSpPr>
      <p:sp>
        <p:nvSpPr>
          <p:cNvPr id="916" name="Google Shape;916;p45"/>
          <p:cNvSpPr txBox="1"/>
          <p:nvPr>
            <p:ph idx="1" type="subTitle"/>
          </p:nvPr>
        </p:nvSpPr>
        <p:spPr>
          <a:xfrm>
            <a:off x="419825" y="1922106"/>
            <a:ext cx="16827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Accuracy</a:t>
            </a:r>
            <a:endParaRPr/>
          </a:p>
        </p:txBody>
      </p:sp>
      <p:sp>
        <p:nvSpPr>
          <p:cNvPr id="917" name="Google Shape;917;p45"/>
          <p:cNvSpPr txBox="1"/>
          <p:nvPr>
            <p:ph idx="7" type="subTitle"/>
          </p:nvPr>
        </p:nvSpPr>
        <p:spPr>
          <a:xfrm>
            <a:off x="6343357" y="1963681"/>
            <a:ext cx="1682400" cy="38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Models</a:t>
            </a:r>
            <a:endParaRPr/>
          </a:p>
        </p:txBody>
      </p:sp>
      <p:sp>
        <p:nvSpPr>
          <p:cNvPr id="918" name="Google Shape;918;p45"/>
          <p:cNvSpPr txBox="1"/>
          <p:nvPr>
            <p:ph idx="2" type="subTitle"/>
          </p:nvPr>
        </p:nvSpPr>
        <p:spPr>
          <a:xfrm>
            <a:off x="701375" y="2416838"/>
            <a:ext cx="22782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The Logistic Regression, Decision Tree classification, Gradient Boosting, and Random Forest classifier have higher accuracy</a:t>
            </a:r>
            <a:endParaRPr sz="1200"/>
          </a:p>
        </p:txBody>
      </p:sp>
      <p:sp>
        <p:nvSpPr>
          <p:cNvPr id="919" name="Google Shape;919;p45"/>
          <p:cNvSpPr txBox="1"/>
          <p:nvPr>
            <p:ph idx="5" type="subTitle"/>
          </p:nvPr>
        </p:nvSpPr>
        <p:spPr>
          <a:xfrm>
            <a:off x="3200601" y="1963679"/>
            <a:ext cx="16824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Indicators</a:t>
            </a:r>
            <a:endParaRPr/>
          </a:p>
        </p:txBody>
      </p:sp>
      <p:sp>
        <p:nvSpPr>
          <p:cNvPr id="920" name="Google Shape;920;p45"/>
          <p:cNvSpPr txBox="1"/>
          <p:nvPr>
            <p:ph idx="6" type="subTitle"/>
          </p:nvPr>
        </p:nvSpPr>
        <p:spPr>
          <a:xfrm>
            <a:off x="3484925" y="2399925"/>
            <a:ext cx="2107500" cy="91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Although titles can be a good indicator of predicting whether the news is fake or real, titles are often misleading as seen by the difference in the accuracy.</a:t>
            </a:r>
            <a:endParaRPr sz="1200"/>
          </a:p>
        </p:txBody>
      </p:sp>
      <p:sp>
        <p:nvSpPr>
          <p:cNvPr id="921" name="Google Shape;921;p45"/>
          <p:cNvSpPr txBox="1"/>
          <p:nvPr>
            <p:ph idx="8" type="subTitle"/>
          </p:nvPr>
        </p:nvSpPr>
        <p:spPr>
          <a:xfrm>
            <a:off x="6273126" y="2413063"/>
            <a:ext cx="21075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It’s best to use all four models (Logistic Regression, Decision Tree, Gradient Boosting, and Random Forest) together to get a more accurate result.</a:t>
            </a:r>
            <a:endParaRPr sz="1200"/>
          </a:p>
        </p:txBody>
      </p:sp>
      <p:sp>
        <p:nvSpPr>
          <p:cNvPr id="922" name="Google Shape;922;p4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 Drawn from the Data and Models</a:t>
            </a:r>
            <a:endParaRPr/>
          </a:p>
        </p:txBody>
      </p:sp>
      <p:sp>
        <p:nvSpPr>
          <p:cNvPr id="923" name="Google Shape;923;p45"/>
          <p:cNvSpPr/>
          <p:nvPr/>
        </p:nvSpPr>
        <p:spPr>
          <a:xfrm>
            <a:off x="2147383" y="1914567"/>
            <a:ext cx="406871" cy="404753"/>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5"/>
          <p:cNvSpPr/>
          <p:nvPr/>
        </p:nvSpPr>
        <p:spPr>
          <a:xfrm>
            <a:off x="4923851" y="1979325"/>
            <a:ext cx="397486" cy="358408"/>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 name="Google Shape;925;p45"/>
          <p:cNvGrpSpPr/>
          <p:nvPr/>
        </p:nvGrpSpPr>
        <p:grpSpPr>
          <a:xfrm>
            <a:off x="7225545" y="1959789"/>
            <a:ext cx="397509" cy="397484"/>
            <a:chOff x="-1700225" y="2768875"/>
            <a:chExt cx="291450" cy="292225"/>
          </a:xfrm>
        </p:grpSpPr>
        <p:sp>
          <p:nvSpPr>
            <p:cNvPr id="926" name="Google Shape;926;p45"/>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5"/>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5"/>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5"/>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5"/>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5"/>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 name="Google Shape;932;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
        <p:nvSpPr>
          <p:cNvPr id="937" name="Google Shape;937;p46"/>
          <p:cNvSpPr txBox="1"/>
          <p:nvPr>
            <p:ph type="title"/>
          </p:nvPr>
        </p:nvSpPr>
        <p:spPr>
          <a:xfrm>
            <a:off x="632325" y="5321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Applications of Fake News Detection to Businesses</a:t>
            </a:r>
            <a:endParaRPr/>
          </a:p>
        </p:txBody>
      </p:sp>
      <p:sp>
        <p:nvSpPr>
          <p:cNvPr id="938" name="Google Shape;938;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39" name="Google Shape;939;p46"/>
          <p:cNvSpPr txBox="1"/>
          <p:nvPr/>
        </p:nvSpPr>
        <p:spPr>
          <a:xfrm>
            <a:off x="5232274" y="3645775"/>
            <a:ext cx="2982900" cy="56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Decrease the spread of disinformation and misinformation</a:t>
            </a:r>
            <a:endParaRPr sz="1300">
              <a:solidFill>
                <a:schemeClr val="dk1"/>
              </a:solidFill>
              <a:latin typeface="Roboto"/>
              <a:ea typeface="Roboto"/>
              <a:cs typeface="Roboto"/>
              <a:sym typeface="Roboto"/>
            </a:endParaRPr>
          </a:p>
          <a:p>
            <a:pPr indent="0" lvl="0" marL="0" rtl="0" algn="l">
              <a:lnSpc>
                <a:spcPct val="100000"/>
              </a:lnSpc>
              <a:spcBef>
                <a:spcPts val="1600"/>
              </a:spcBef>
              <a:spcAft>
                <a:spcPts val="0"/>
              </a:spcAft>
              <a:buClr>
                <a:srgbClr val="000000"/>
              </a:buClr>
              <a:buSzPts val="1100"/>
              <a:buFont typeface="Arial"/>
              <a:buNone/>
            </a:pPr>
            <a:r>
              <a:t/>
            </a:r>
            <a:endParaRPr sz="1500">
              <a:solidFill>
                <a:schemeClr val="dk1"/>
              </a:solidFill>
              <a:latin typeface="Roboto"/>
              <a:ea typeface="Roboto"/>
              <a:cs typeface="Roboto"/>
              <a:sym typeface="Roboto"/>
            </a:endParaRPr>
          </a:p>
          <a:p>
            <a:pPr indent="0" lvl="0" marL="0" rtl="0" algn="l">
              <a:lnSpc>
                <a:spcPct val="100000"/>
              </a:lnSpc>
              <a:spcBef>
                <a:spcPts val="1600"/>
              </a:spcBef>
              <a:spcAft>
                <a:spcPts val="1600"/>
              </a:spcAft>
              <a:buNone/>
            </a:pPr>
            <a:r>
              <a:t/>
            </a:r>
            <a:endParaRPr sz="1500">
              <a:solidFill>
                <a:schemeClr val="dk1"/>
              </a:solidFill>
              <a:latin typeface="Roboto"/>
              <a:ea typeface="Roboto"/>
              <a:cs typeface="Roboto"/>
              <a:sym typeface="Roboto"/>
            </a:endParaRPr>
          </a:p>
        </p:txBody>
      </p:sp>
      <p:sp>
        <p:nvSpPr>
          <p:cNvPr id="940" name="Google Shape;940;p46"/>
          <p:cNvSpPr txBox="1"/>
          <p:nvPr/>
        </p:nvSpPr>
        <p:spPr>
          <a:xfrm>
            <a:off x="5232271" y="2698473"/>
            <a:ext cx="2707200" cy="56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a:ea typeface="Roboto"/>
                <a:cs typeface="Roboto"/>
                <a:sym typeface="Roboto"/>
              </a:rPr>
              <a:t>Increase the quality of news and information	that circulates on the internet</a:t>
            </a:r>
            <a:endParaRPr sz="1500">
              <a:solidFill>
                <a:schemeClr val="dk1"/>
              </a:solidFill>
              <a:latin typeface="Roboto"/>
              <a:ea typeface="Roboto"/>
              <a:cs typeface="Roboto"/>
              <a:sym typeface="Roboto"/>
            </a:endParaRPr>
          </a:p>
          <a:p>
            <a:pPr indent="0" lvl="0" marL="0" rtl="0" algn="l">
              <a:lnSpc>
                <a:spcPct val="100000"/>
              </a:lnSpc>
              <a:spcBef>
                <a:spcPts val="1600"/>
              </a:spcBef>
              <a:spcAft>
                <a:spcPts val="0"/>
              </a:spcAft>
              <a:buNone/>
            </a:pPr>
            <a:r>
              <a:t/>
            </a:r>
            <a:endParaRPr sz="1500">
              <a:solidFill>
                <a:schemeClr val="dk1"/>
              </a:solidFill>
              <a:latin typeface="Roboto"/>
              <a:ea typeface="Roboto"/>
              <a:cs typeface="Roboto"/>
              <a:sym typeface="Roboto"/>
            </a:endParaRPr>
          </a:p>
        </p:txBody>
      </p:sp>
      <p:sp>
        <p:nvSpPr>
          <p:cNvPr id="941" name="Google Shape;941;p46"/>
          <p:cNvSpPr txBox="1"/>
          <p:nvPr/>
        </p:nvSpPr>
        <p:spPr>
          <a:xfrm>
            <a:off x="5232275" y="1751625"/>
            <a:ext cx="3017100" cy="56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300">
                <a:solidFill>
                  <a:schemeClr val="dk1"/>
                </a:solidFill>
                <a:latin typeface="Roboto"/>
                <a:ea typeface="Roboto"/>
                <a:cs typeface="Roboto"/>
                <a:sym typeface="Roboto"/>
              </a:rPr>
              <a:t>Social Media companies can utilize these models to effectively take-down false posts that rapidly spread</a:t>
            </a:r>
            <a:endParaRPr sz="1500">
              <a:solidFill>
                <a:schemeClr val="dk1"/>
              </a:solidFill>
              <a:latin typeface="Roboto"/>
              <a:ea typeface="Roboto"/>
              <a:cs typeface="Roboto"/>
              <a:sym typeface="Roboto"/>
            </a:endParaRPr>
          </a:p>
        </p:txBody>
      </p:sp>
      <p:sp>
        <p:nvSpPr>
          <p:cNvPr id="942" name="Google Shape;942;p46"/>
          <p:cNvSpPr/>
          <p:nvPr/>
        </p:nvSpPr>
        <p:spPr>
          <a:xfrm>
            <a:off x="4840625" y="2847603"/>
            <a:ext cx="321600" cy="273900"/>
          </a:xfrm>
          <a:prstGeom prst="ellipse">
            <a:avLst/>
          </a:prstGeom>
          <a:solidFill>
            <a:srgbClr val="87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solidFill>
                <a:schemeClr val="dk1"/>
              </a:solidFill>
            </a:endParaRPr>
          </a:p>
        </p:txBody>
      </p:sp>
      <p:sp>
        <p:nvSpPr>
          <p:cNvPr id="943" name="Google Shape;943;p46"/>
          <p:cNvSpPr/>
          <p:nvPr/>
        </p:nvSpPr>
        <p:spPr>
          <a:xfrm>
            <a:off x="4840625" y="3796881"/>
            <a:ext cx="321600" cy="273900"/>
          </a:xfrm>
          <a:prstGeom prst="ellipse">
            <a:avLst/>
          </a:prstGeom>
          <a:solidFill>
            <a:srgbClr val="9154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solidFill>
                <a:schemeClr val="dk1"/>
              </a:solidFill>
            </a:endParaRPr>
          </a:p>
        </p:txBody>
      </p:sp>
      <p:sp>
        <p:nvSpPr>
          <p:cNvPr id="944" name="Google Shape;944;p46"/>
          <p:cNvSpPr/>
          <p:nvPr/>
        </p:nvSpPr>
        <p:spPr>
          <a:xfrm>
            <a:off x="4840625" y="1898325"/>
            <a:ext cx="321600" cy="27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solidFill>
                <a:schemeClr val="dk1"/>
              </a:solidFill>
            </a:endParaRPr>
          </a:p>
        </p:txBody>
      </p:sp>
      <p:grpSp>
        <p:nvGrpSpPr>
          <p:cNvPr id="945" name="Google Shape;945;p46"/>
          <p:cNvGrpSpPr/>
          <p:nvPr/>
        </p:nvGrpSpPr>
        <p:grpSpPr>
          <a:xfrm>
            <a:off x="1390499" y="1898329"/>
            <a:ext cx="2377553" cy="2377553"/>
            <a:chOff x="6198197" y="1098851"/>
            <a:chExt cx="2945797" cy="2945797"/>
          </a:xfrm>
        </p:grpSpPr>
        <p:sp>
          <p:nvSpPr>
            <p:cNvPr id="946" name="Google Shape;946;p46"/>
            <p:cNvSpPr/>
            <p:nvPr/>
          </p:nvSpPr>
          <p:spPr>
            <a:xfrm>
              <a:off x="7315562" y="1098851"/>
              <a:ext cx="1218960" cy="1218960"/>
            </a:xfrm>
            <a:custGeom>
              <a:rect b="b" l="l" r="r" t="t"/>
              <a:pathLst>
                <a:path extrusionOk="0" h="78289" w="78289">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6"/>
            <p:cNvSpPr/>
            <p:nvPr/>
          </p:nvSpPr>
          <p:spPr>
            <a:xfrm>
              <a:off x="7213984" y="2419374"/>
              <a:ext cx="355541" cy="152384"/>
            </a:xfrm>
            <a:custGeom>
              <a:rect b="b" l="l" r="r" t="t"/>
              <a:pathLst>
                <a:path extrusionOk="0" h="9787" w="22835">
                  <a:moveTo>
                    <a:pt x="1" y="1"/>
                  </a:moveTo>
                  <a:lnTo>
                    <a:pt x="1" y="9787"/>
                  </a:lnTo>
                  <a:lnTo>
                    <a:pt x="22835" y="9787"/>
                  </a:lnTo>
                  <a:lnTo>
                    <a:pt x="22835" y="1"/>
                  </a:lnTo>
                  <a:close/>
                </a:path>
              </a:pathLst>
            </a:custGeom>
            <a:solidFill>
              <a:srgbClr val="4B62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6"/>
            <p:cNvSpPr/>
            <p:nvPr/>
          </p:nvSpPr>
          <p:spPr>
            <a:xfrm>
              <a:off x="6283022" y="3307176"/>
              <a:ext cx="698875" cy="536854"/>
            </a:xfrm>
            <a:custGeom>
              <a:rect b="b" l="l" r="r" t="t"/>
              <a:pathLst>
                <a:path extrusionOk="0" h="34480" w="44886">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6"/>
            <p:cNvSpPr/>
            <p:nvPr/>
          </p:nvSpPr>
          <p:spPr>
            <a:xfrm>
              <a:off x="6807669" y="3130425"/>
              <a:ext cx="406330" cy="914224"/>
            </a:xfrm>
            <a:custGeom>
              <a:rect b="b" l="l" r="r" t="t"/>
              <a:pathLst>
                <a:path extrusionOk="0" h="58717" w="26097">
                  <a:moveTo>
                    <a:pt x="1" y="0"/>
                  </a:moveTo>
                  <a:lnTo>
                    <a:pt x="19573" y="58716"/>
                  </a:lnTo>
                  <a:lnTo>
                    <a:pt x="26097" y="58716"/>
                  </a:lnTo>
                  <a:lnTo>
                    <a:pt x="143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6"/>
            <p:cNvSpPr/>
            <p:nvPr/>
          </p:nvSpPr>
          <p:spPr>
            <a:xfrm>
              <a:off x="6198197" y="3130425"/>
              <a:ext cx="406330" cy="914224"/>
            </a:xfrm>
            <a:custGeom>
              <a:rect b="b" l="l" r="r" t="t"/>
              <a:pathLst>
                <a:path extrusionOk="0" h="58717" w="26097">
                  <a:moveTo>
                    <a:pt x="11744" y="0"/>
                  </a:moveTo>
                  <a:lnTo>
                    <a:pt x="1" y="58716"/>
                  </a:lnTo>
                  <a:lnTo>
                    <a:pt x="6525" y="58716"/>
                  </a:lnTo>
                  <a:lnTo>
                    <a:pt x="260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6"/>
            <p:cNvSpPr/>
            <p:nvPr/>
          </p:nvSpPr>
          <p:spPr>
            <a:xfrm>
              <a:off x="6198197" y="2267006"/>
              <a:ext cx="1371328" cy="1015802"/>
            </a:xfrm>
            <a:custGeom>
              <a:rect b="b" l="l" r="r" t="t"/>
              <a:pathLst>
                <a:path extrusionOk="0" h="65241" w="88075">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6"/>
            <p:cNvSpPr/>
            <p:nvPr/>
          </p:nvSpPr>
          <p:spPr>
            <a:xfrm>
              <a:off x="6706090" y="2774900"/>
              <a:ext cx="1523696" cy="1168170"/>
            </a:xfrm>
            <a:custGeom>
              <a:rect b="b" l="l" r="r" t="t"/>
              <a:pathLst>
                <a:path extrusionOk="0" h="75027" w="97861">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6"/>
            <p:cNvSpPr/>
            <p:nvPr/>
          </p:nvSpPr>
          <p:spPr>
            <a:xfrm>
              <a:off x="7925034" y="3841476"/>
              <a:ext cx="507909" cy="203173"/>
            </a:xfrm>
            <a:custGeom>
              <a:rect b="b" l="l" r="r" t="t"/>
              <a:pathLst>
                <a:path extrusionOk="0" h="13049" w="32621">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6"/>
            <p:cNvSpPr/>
            <p:nvPr/>
          </p:nvSpPr>
          <p:spPr>
            <a:xfrm>
              <a:off x="6283022" y="1962270"/>
              <a:ext cx="1184924" cy="812645"/>
            </a:xfrm>
            <a:custGeom>
              <a:rect b="b" l="l" r="r" t="t"/>
              <a:pathLst>
                <a:path extrusionOk="0" h="52193" w="76103">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6"/>
            <p:cNvSpPr/>
            <p:nvPr/>
          </p:nvSpPr>
          <p:spPr>
            <a:xfrm>
              <a:off x="6283022" y="1962270"/>
              <a:ext cx="945706" cy="812645"/>
            </a:xfrm>
            <a:custGeom>
              <a:rect b="b" l="l" r="r" t="t"/>
              <a:pathLst>
                <a:path extrusionOk="0" h="52193" w="60739">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6"/>
            <p:cNvSpPr/>
            <p:nvPr/>
          </p:nvSpPr>
          <p:spPr>
            <a:xfrm>
              <a:off x="6756880" y="2571742"/>
              <a:ext cx="2387115" cy="203173"/>
            </a:xfrm>
            <a:custGeom>
              <a:rect b="b" l="l" r="r" t="t"/>
              <a:pathLst>
                <a:path extrusionOk="0" h="13049" w="153315">
                  <a:moveTo>
                    <a:pt x="1" y="1"/>
                  </a:moveTo>
                  <a:lnTo>
                    <a:pt x="1" y="13049"/>
                  </a:lnTo>
                  <a:lnTo>
                    <a:pt x="153314" y="13049"/>
                  </a:lnTo>
                  <a:lnTo>
                    <a:pt x="15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6"/>
            <p:cNvSpPr/>
            <p:nvPr/>
          </p:nvSpPr>
          <p:spPr>
            <a:xfrm>
              <a:off x="6381051" y="2302942"/>
              <a:ext cx="141718" cy="131302"/>
            </a:xfrm>
            <a:custGeom>
              <a:rect b="b" l="l" r="r" t="t"/>
              <a:pathLst>
                <a:path extrusionOk="0" h="8433" w="9102">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6"/>
            <p:cNvSpPr/>
            <p:nvPr/>
          </p:nvSpPr>
          <p:spPr>
            <a:xfrm>
              <a:off x="6498371" y="2115152"/>
              <a:ext cx="176766" cy="166724"/>
            </a:xfrm>
            <a:custGeom>
              <a:rect b="b" l="l" r="r" t="t"/>
              <a:pathLst>
                <a:path extrusionOk="0" h="10708" w="11353">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6"/>
            <p:cNvSpPr/>
            <p:nvPr/>
          </p:nvSpPr>
          <p:spPr>
            <a:xfrm>
              <a:off x="6655301" y="1809902"/>
              <a:ext cx="203173" cy="304752"/>
            </a:xfrm>
            <a:custGeom>
              <a:rect b="b" l="l" r="r" t="t"/>
              <a:pathLst>
                <a:path extrusionOk="0" h="19573" w="13049">
                  <a:moveTo>
                    <a:pt x="1" y="1"/>
                  </a:moveTo>
                  <a:lnTo>
                    <a:pt x="1" y="13049"/>
                  </a:lnTo>
                  <a:lnTo>
                    <a:pt x="6525" y="19573"/>
                  </a:lnTo>
                  <a:lnTo>
                    <a:pt x="13049" y="13049"/>
                  </a:lnTo>
                  <a:lnTo>
                    <a:pt x="13049"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6"/>
            <p:cNvSpPr/>
            <p:nvPr/>
          </p:nvSpPr>
          <p:spPr>
            <a:xfrm>
              <a:off x="6502933" y="2267006"/>
              <a:ext cx="761856" cy="304752"/>
            </a:xfrm>
            <a:custGeom>
              <a:rect b="b" l="l" r="r" t="t"/>
              <a:pathLst>
                <a:path extrusionOk="0" h="19573" w="48931">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6"/>
            <p:cNvSpPr/>
            <p:nvPr/>
          </p:nvSpPr>
          <p:spPr>
            <a:xfrm>
              <a:off x="7518720" y="2063849"/>
              <a:ext cx="457120" cy="507909"/>
            </a:xfrm>
            <a:custGeom>
              <a:rect b="b" l="l" r="r" t="t"/>
              <a:pathLst>
                <a:path extrusionOk="0" h="32621" w="29359">
                  <a:moveTo>
                    <a:pt x="6525" y="1"/>
                  </a:moveTo>
                  <a:lnTo>
                    <a:pt x="1" y="32621"/>
                  </a:lnTo>
                  <a:lnTo>
                    <a:pt x="22835" y="32621"/>
                  </a:lnTo>
                  <a:lnTo>
                    <a:pt x="29358"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6"/>
            <p:cNvSpPr/>
            <p:nvPr/>
          </p:nvSpPr>
          <p:spPr>
            <a:xfrm>
              <a:off x="6401354" y="2774900"/>
              <a:ext cx="1523696" cy="1168170"/>
            </a:xfrm>
            <a:custGeom>
              <a:rect b="b" l="l" r="r" t="t"/>
              <a:pathLst>
                <a:path extrusionOk="0" h="75027" w="97861">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6"/>
            <p:cNvSpPr/>
            <p:nvPr/>
          </p:nvSpPr>
          <p:spPr>
            <a:xfrm>
              <a:off x="7721877" y="3841476"/>
              <a:ext cx="406330" cy="203173"/>
            </a:xfrm>
            <a:custGeom>
              <a:rect b="b" l="l" r="r" t="t"/>
              <a:pathLst>
                <a:path extrusionOk="0" h="13049" w="26097">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6"/>
            <p:cNvSpPr/>
            <p:nvPr/>
          </p:nvSpPr>
          <p:spPr>
            <a:xfrm>
              <a:off x="8128192" y="1555955"/>
              <a:ext cx="1015802" cy="660277"/>
            </a:xfrm>
            <a:custGeom>
              <a:rect b="b" l="l" r="r" t="t"/>
              <a:pathLst>
                <a:path extrusionOk="0" h="42407" w="65241">
                  <a:moveTo>
                    <a:pt x="0" y="1"/>
                  </a:moveTo>
                  <a:lnTo>
                    <a:pt x="0" y="42407"/>
                  </a:lnTo>
                  <a:lnTo>
                    <a:pt x="65240" y="42407"/>
                  </a:lnTo>
                  <a:lnTo>
                    <a:pt x="65240" y="1"/>
                  </a:lnTo>
                  <a:close/>
                </a:path>
              </a:pathLst>
            </a:custGeom>
            <a:solidFill>
              <a:srgbClr val="809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6"/>
            <p:cNvSpPr/>
            <p:nvPr/>
          </p:nvSpPr>
          <p:spPr>
            <a:xfrm>
              <a:off x="8178981" y="1962270"/>
              <a:ext cx="609488" cy="609488"/>
            </a:xfrm>
            <a:custGeom>
              <a:rect b="b" l="l" r="r" t="t"/>
              <a:pathLst>
                <a:path extrusionOk="0" h="39145" w="39145">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6"/>
            <p:cNvSpPr/>
            <p:nvPr/>
          </p:nvSpPr>
          <p:spPr>
            <a:xfrm>
              <a:off x="8483717" y="2774900"/>
              <a:ext cx="406330" cy="203173"/>
            </a:xfrm>
            <a:custGeom>
              <a:rect b="b" l="l" r="r" t="t"/>
              <a:pathLst>
                <a:path extrusionOk="0" h="13049" w="26097">
                  <a:moveTo>
                    <a:pt x="0" y="1"/>
                  </a:moveTo>
                  <a:lnTo>
                    <a:pt x="0" y="13048"/>
                  </a:lnTo>
                  <a:lnTo>
                    <a:pt x="26096" y="13048"/>
                  </a:lnTo>
                  <a:lnTo>
                    <a:pt x="26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6"/>
            <p:cNvSpPr/>
            <p:nvPr/>
          </p:nvSpPr>
          <p:spPr>
            <a:xfrm>
              <a:off x="8636085" y="2774900"/>
              <a:ext cx="101594" cy="203173"/>
            </a:xfrm>
            <a:custGeom>
              <a:rect b="b" l="l" r="r" t="t"/>
              <a:pathLst>
                <a:path extrusionOk="0" h="13049" w="6525">
                  <a:moveTo>
                    <a:pt x="0" y="1"/>
                  </a:moveTo>
                  <a:lnTo>
                    <a:pt x="0" y="13048"/>
                  </a:lnTo>
                  <a:lnTo>
                    <a:pt x="6524" y="13048"/>
                  </a:lnTo>
                  <a:lnTo>
                    <a:pt x="6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6"/>
            <p:cNvSpPr/>
            <p:nvPr/>
          </p:nvSpPr>
          <p:spPr>
            <a:xfrm>
              <a:off x="8331349" y="2978057"/>
              <a:ext cx="355541" cy="1066592"/>
            </a:xfrm>
            <a:custGeom>
              <a:rect b="b" l="l" r="r" t="t"/>
              <a:pathLst>
                <a:path extrusionOk="0" h="68503" w="22835">
                  <a:moveTo>
                    <a:pt x="9786" y="0"/>
                  </a:moveTo>
                  <a:lnTo>
                    <a:pt x="0" y="68502"/>
                  </a:lnTo>
                  <a:lnTo>
                    <a:pt x="9786" y="68502"/>
                  </a:lnTo>
                  <a:lnTo>
                    <a:pt x="22834"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6"/>
            <p:cNvSpPr/>
            <p:nvPr/>
          </p:nvSpPr>
          <p:spPr>
            <a:xfrm>
              <a:off x="8686875" y="2978057"/>
              <a:ext cx="355541" cy="1066592"/>
            </a:xfrm>
            <a:custGeom>
              <a:rect b="b" l="l" r="r" t="t"/>
              <a:pathLst>
                <a:path extrusionOk="0" h="68503" w="22835">
                  <a:moveTo>
                    <a:pt x="0" y="0"/>
                  </a:moveTo>
                  <a:lnTo>
                    <a:pt x="13048" y="68502"/>
                  </a:lnTo>
                  <a:lnTo>
                    <a:pt x="22834" y="68502"/>
                  </a:lnTo>
                  <a:lnTo>
                    <a:pt x="13048"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6"/>
            <p:cNvSpPr/>
            <p:nvPr/>
          </p:nvSpPr>
          <p:spPr>
            <a:xfrm>
              <a:off x="6960037" y="2774900"/>
              <a:ext cx="406330" cy="203173"/>
            </a:xfrm>
            <a:custGeom>
              <a:rect b="b" l="l" r="r" t="t"/>
              <a:pathLst>
                <a:path extrusionOk="0" h="13049" w="26097">
                  <a:moveTo>
                    <a:pt x="1" y="1"/>
                  </a:moveTo>
                  <a:lnTo>
                    <a:pt x="1" y="13048"/>
                  </a:lnTo>
                  <a:lnTo>
                    <a:pt x="26097" y="13048"/>
                  </a:lnTo>
                  <a:lnTo>
                    <a:pt x="260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6"/>
            <p:cNvSpPr/>
            <p:nvPr/>
          </p:nvSpPr>
          <p:spPr>
            <a:xfrm>
              <a:off x="7112405" y="2774900"/>
              <a:ext cx="101594" cy="203173"/>
            </a:xfrm>
            <a:custGeom>
              <a:rect b="b" l="l" r="r" t="t"/>
              <a:pathLst>
                <a:path extrusionOk="0" h="13049" w="6525">
                  <a:moveTo>
                    <a:pt x="1" y="1"/>
                  </a:moveTo>
                  <a:lnTo>
                    <a:pt x="1" y="13048"/>
                  </a:lnTo>
                  <a:lnTo>
                    <a:pt x="6525" y="13048"/>
                  </a:lnTo>
                  <a:lnTo>
                    <a:pt x="65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6"/>
            <p:cNvSpPr/>
            <p:nvPr/>
          </p:nvSpPr>
          <p:spPr>
            <a:xfrm>
              <a:off x="6807669" y="2978057"/>
              <a:ext cx="355541" cy="1066592"/>
            </a:xfrm>
            <a:custGeom>
              <a:rect b="b" l="l" r="r" t="t"/>
              <a:pathLst>
                <a:path extrusionOk="0" h="68503" w="22835">
                  <a:moveTo>
                    <a:pt x="9787" y="0"/>
                  </a:moveTo>
                  <a:lnTo>
                    <a:pt x="1" y="68502"/>
                  </a:lnTo>
                  <a:lnTo>
                    <a:pt x="9787" y="68502"/>
                  </a:lnTo>
                  <a:lnTo>
                    <a:pt x="22835"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6"/>
            <p:cNvSpPr/>
            <p:nvPr/>
          </p:nvSpPr>
          <p:spPr>
            <a:xfrm>
              <a:off x="7163194" y="2978057"/>
              <a:ext cx="355541" cy="1066592"/>
            </a:xfrm>
            <a:custGeom>
              <a:rect b="b" l="l" r="r" t="t"/>
              <a:pathLst>
                <a:path extrusionOk="0" h="68503" w="22835">
                  <a:moveTo>
                    <a:pt x="1" y="0"/>
                  </a:moveTo>
                  <a:lnTo>
                    <a:pt x="13049" y="68502"/>
                  </a:lnTo>
                  <a:lnTo>
                    <a:pt x="22835" y="68502"/>
                  </a:lnTo>
                  <a:lnTo>
                    <a:pt x="13049"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6"/>
            <p:cNvSpPr/>
            <p:nvPr/>
          </p:nvSpPr>
          <p:spPr>
            <a:xfrm>
              <a:off x="6706090" y="1809902"/>
              <a:ext cx="152384" cy="203173"/>
            </a:xfrm>
            <a:custGeom>
              <a:rect b="b" l="l" r="r" t="t"/>
              <a:pathLst>
                <a:path extrusionOk="0" h="13049" w="9787">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6"/>
            <p:cNvSpPr/>
            <p:nvPr/>
          </p:nvSpPr>
          <p:spPr>
            <a:xfrm>
              <a:off x="6502933" y="1505166"/>
              <a:ext cx="304752" cy="304752"/>
            </a:xfrm>
            <a:custGeom>
              <a:rect b="b" l="l" r="r" t="t"/>
              <a:pathLst>
                <a:path extrusionOk="0" h="19573" w="19573">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6"/>
            <p:cNvSpPr/>
            <p:nvPr/>
          </p:nvSpPr>
          <p:spPr>
            <a:xfrm>
              <a:off x="6655301" y="1606745"/>
              <a:ext cx="203173" cy="203173"/>
            </a:xfrm>
            <a:custGeom>
              <a:rect b="b" l="l" r="r" t="t"/>
              <a:pathLst>
                <a:path extrusionOk="0" h="13049" w="13049">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6"/>
            <p:cNvSpPr/>
            <p:nvPr/>
          </p:nvSpPr>
          <p:spPr>
            <a:xfrm>
              <a:off x="6655301" y="1708323"/>
              <a:ext cx="203173" cy="253962"/>
            </a:xfrm>
            <a:custGeom>
              <a:rect b="b" l="l" r="r" t="t"/>
              <a:pathLst>
                <a:path extrusionOk="0" h="16311" w="13049">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81" name="Shape 981"/>
        <p:cNvGrpSpPr/>
        <p:nvPr/>
      </p:nvGrpSpPr>
      <p:grpSpPr>
        <a:xfrm>
          <a:off x="0" y="0"/>
          <a:ext cx="0" cy="0"/>
          <a:chOff x="0" y="0"/>
          <a:chExt cx="0" cy="0"/>
        </a:xfrm>
      </p:grpSpPr>
      <p:cxnSp>
        <p:nvCxnSpPr>
          <p:cNvPr id="982" name="Google Shape;982;p47"/>
          <p:cNvCxnSpPr>
            <a:stCxn id="983" idx="6"/>
            <a:endCxn id="984" idx="2"/>
          </p:cNvCxnSpPr>
          <p:nvPr/>
        </p:nvCxnSpPr>
        <p:spPr>
          <a:xfrm flipH="1" rot="10800000">
            <a:off x="2023889" y="2814225"/>
            <a:ext cx="5096700" cy="300"/>
          </a:xfrm>
          <a:prstGeom prst="straightConnector1">
            <a:avLst/>
          </a:prstGeom>
          <a:noFill/>
          <a:ln cap="flat" cmpd="sng" w="19050">
            <a:solidFill>
              <a:schemeClr val="dk1"/>
            </a:solidFill>
            <a:prstDash val="solid"/>
            <a:round/>
            <a:headEnd len="med" w="med" type="none"/>
            <a:tailEnd len="med" w="med" type="none"/>
          </a:ln>
        </p:spPr>
      </p:cxnSp>
      <p:grpSp>
        <p:nvGrpSpPr>
          <p:cNvPr id="985" name="Google Shape;985;p47"/>
          <p:cNvGrpSpPr/>
          <p:nvPr/>
        </p:nvGrpSpPr>
        <p:grpSpPr>
          <a:xfrm>
            <a:off x="4320170" y="2562761"/>
            <a:ext cx="503599" cy="503599"/>
            <a:chOff x="3969644" y="2440153"/>
            <a:chExt cx="225900" cy="225900"/>
          </a:xfrm>
        </p:grpSpPr>
        <p:sp>
          <p:nvSpPr>
            <p:cNvPr id="986" name="Google Shape;986;p47"/>
            <p:cNvSpPr/>
            <p:nvPr/>
          </p:nvSpPr>
          <p:spPr>
            <a:xfrm>
              <a:off x="3969644" y="2440153"/>
              <a:ext cx="225900" cy="225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7"/>
            <p:cNvSpPr/>
            <p:nvPr/>
          </p:nvSpPr>
          <p:spPr>
            <a:xfrm>
              <a:off x="3998471" y="2468982"/>
              <a:ext cx="168300" cy="168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47"/>
          <p:cNvGrpSpPr/>
          <p:nvPr/>
        </p:nvGrpSpPr>
        <p:grpSpPr>
          <a:xfrm>
            <a:off x="5720346" y="2562761"/>
            <a:ext cx="502930" cy="502930"/>
            <a:chOff x="4426818" y="2440153"/>
            <a:chExt cx="225600" cy="225600"/>
          </a:xfrm>
        </p:grpSpPr>
        <p:sp>
          <p:nvSpPr>
            <p:cNvPr id="989" name="Google Shape;989;p47"/>
            <p:cNvSpPr/>
            <p:nvPr/>
          </p:nvSpPr>
          <p:spPr>
            <a:xfrm>
              <a:off x="4426818" y="2440153"/>
              <a:ext cx="225600" cy="2256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7"/>
            <p:cNvSpPr/>
            <p:nvPr/>
          </p:nvSpPr>
          <p:spPr>
            <a:xfrm>
              <a:off x="4455644" y="2468982"/>
              <a:ext cx="168000" cy="168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47"/>
          <p:cNvGrpSpPr/>
          <p:nvPr/>
        </p:nvGrpSpPr>
        <p:grpSpPr>
          <a:xfrm>
            <a:off x="7120507" y="2562761"/>
            <a:ext cx="502930" cy="502930"/>
            <a:chOff x="4883984" y="2440153"/>
            <a:chExt cx="225600" cy="225600"/>
          </a:xfrm>
        </p:grpSpPr>
        <p:sp>
          <p:nvSpPr>
            <p:cNvPr id="984" name="Google Shape;984;p47"/>
            <p:cNvSpPr/>
            <p:nvPr/>
          </p:nvSpPr>
          <p:spPr>
            <a:xfrm>
              <a:off x="4883984" y="2440153"/>
              <a:ext cx="225600" cy="225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7"/>
            <p:cNvSpPr/>
            <p:nvPr/>
          </p:nvSpPr>
          <p:spPr>
            <a:xfrm>
              <a:off x="4912810" y="2468982"/>
              <a:ext cx="168000" cy="1680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47"/>
          <p:cNvGrpSpPr/>
          <p:nvPr/>
        </p:nvGrpSpPr>
        <p:grpSpPr>
          <a:xfrm>
            <a:off x="2920070" y="2562914"/>
            <a:ext cx="503031" cy="503222"/>
            <a:chOff x="2182679" y="2292572"/>
            <a:chExt cx="792300" cy="792600"/>
          </a:xfrm>
        </p:grpSpPr>
        <p:sp>
          <p:nvSpPr>
            <p:cNvPr id="994" name="Google Shape;994;p47"/>
            <p:cNvSpPr/>
            <p:nvPr/>
          </p:nvSpPr>
          <p:spPr>
            <a:xfrm>
              <a:off x="2182679" y="2292572"/>
              <a:ext cx="792300" cy="7926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7"/>
            <p:cNvSpPr/>
            <p:nvPr/>
          </p:nvSpPr>
          <p:spPr>
            <a:xfrm>
              <a:off x="2283911" y="2393814"/>
              <a:ext cx="590100" cy="59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 name="Google Shape;996;p47"/>
          <p:cNvGrpSpPr/>
          <p:nvPr/>
        </p:nvGrpSpPr>
        <p:grpSpPr>
          <a:xfrm>
            <a:off x="1520857" y="2562914"/>
            <a:ext cx="503031" cy="503222"/>
            <a:chOff x="2182679" y="2292572"/>
            <a:chExt cx="792300" cy="792600"/>
          </a:xfrm>
        </p:grpSpPr>
        <p:sp>
          <p:nvSpPr>
            <p:cNvPr id="983" name="Google Shape;983;p47"/>
            <p:cNvSpPr/>
            <p:nvPr/>
          </p:nvSpPr>
          <p:spPr>
            <a:xfrm>
              <a:off x="2182679" y="2292572"/>
              <a:ext cx="792300" cy="79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7"/>
            <p:cNvSpPr/>
            <p:nvPr/>
          </p:nvSpPr>
          <p:spPr>
            <a:xfrm>
              <a:off x="2283911" y="2393814"/>
              <a:ext cx="590100" cy="59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 name="Google Shape;998;p47"/>
          <p:cNvSpPr txBox="1"/>
          <p:nvPr>
            <p:ph idx="4294967295" type="title"/>
          </p:nvPr>
        </p:nvSpPr>
        <p:spPr>
          <a:xfrm>
            <a:off x="1147300" y="3053675"/>
            <a:ext cx="13557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Continually monitor news and chatter around the brand</a:t>
            </a:r>
            <a:endParaRPr sz="1800">
              <a:solidFill>
                <a:schemeClr val="accent1"/>
              </a:solidFill>
            </a:endParaRPr>
          </a:p>
        </p:txBody>
      </p:sp>
      <p:sp>
        <p:nvSpPr>
          <p:cNvPr id="999" name="Google Shape;999;p47"/>
          <p:cNvSpPr txBox="1"/>
          <p:nvPr>
            <p:ph idx="4294967295" type="title"/>
          </p:nvPr>
        </p:nvSpPr>
        <p:spPr>
          <a:xfrm>
            <a:off x="3995213" y="3053675"/>
            <a:ext cx="1447200" cy="104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rPr>
              <a:t>Be data-driven and empathetic</a:t>
            </a:r>
            <a:endParaRPr sz="1800">
              <a:solidFill>
                <a:schemeClr val="accent3"/>
              </a:solidFill>
            </a:endParaRPr>
          </a:p>
        </p:txBody>
      </p:sp>
      <p:sp>
        <p:nvSpPr>
          <p:cNvPr id="1000" name="Google Shape;1000;p47"/>
          <p:cNvSpPr txBox="1"/>
          <p:nvPr>
            <p:ph idx="4294967295" type="title"/>
          </p:nvPr>
        </p:nvSpPr>
        <p:spPr>
          <a:xfrm>
            <a:off x="6751925" y="3159975"/>
            <a:ext cx="13557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5"/>
                </a:solidFill>
              </a:rPr>
              <a:t>Establish an internal review team</a:t>
            </a:r>
            <a:endParaRPr sz="1800">
              <a:solidFill>
                <a:schemeClr val="accent5"/>
              </a:solidFill>
            </a:endParaRPr>
          </a:p>
        </p:txBody>
      </p:sp>
      <p:sp>
        <p:nvSpPr>
          <p:cNvPr id="1001" name="Google Shape;1001;p47"/>
          <p:cNvSpPr txBox="1"/>
          <p:nvPr>
            <p:ph idx="4294967295" type="title"/>
          </p:nvPr>
        </p:nvSpPr>
        <p:spPr>
          <a:xfrm>
            <a:off x="2541300" y="1752250"/>
            <a:ext cx="12615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2"/>
                </a:solidFill>
              </a:rPr>
              <a:t>Be a</a:t>
            </a:r>
            <a:r>
              <a:rPr lang="en" sz="1800">
                <a:solidFill>
                  <a:schemeClr val="accent2"/>
                </a:solidFill>
              </a:rPr>
              <a:t>lways </a:t>
            </a:r>
            <a:r>
              <a:rPr lang="en" sz="1800">
                <a:solidFill>
                  <a:schemeClr val="accent2"/>
                </a:solidFill>
              </a:rPr>
              <a:t>transparent</a:t>
            </a:r>
            <a:endParaRPr sz="1800">
              <a:solidFill>
                <a:schemeClr val="accent2"/>
              </a:solidFill>
            </a:endParaRPr>
          </a:p>
        </p:txBody>
      </p:sp>
      <p:sp>
        <p:nvSpPr>
          <p:cNvPr id="1002" name="Google Shape;1002;p47"/>
          <p:cNvSpPr txBox="1"/>
          <p:nvPr>
            <p:ph idx="4294967295" type="title"/>
          </p:nvPr>
        </p:nvSpPr>
        <p:spPr>
          <a:xfrm>
            <a:off x="5243725" y="1737700"/>
            <a:ext cx="1692000" cy="9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4"/>
                </a:solidFill>
              </a:rPr>
              <a:t>Find the source of misinformation</a:t>
            </a:r>
            <a:endParaRPr sz="1800">
              <a:solidFill>
                <a:schemeClr val="accent4"/>
              </a:solidFill>
            </a:endParaRPr>
          </a:p>
        </p:txBody>
      </p:sp>
      <p:sp>
        <p:nvSpPr>
          <p:cNvPr id="1003" name="Google Shape;1003;p47"/>
          <p:cNvSpPr txBox="1"/>
          <p:nvPr/>
        </p:nvSpPr>
        <p:spPr>
          <a:xfrm>
            <a:off x="795225" y="342325"/>
            <a:ext cx="7960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1"/>
                </a:solidFill>
                <a:latin typeface="Oswald"/>
                <a:ea typeface="Oswald"/>
                <a:cs typeface="Oswald"/>
                <a:sym typeface="Oswald"/>
              </a:rPr>
              <a:t>Business Strategies for Dealing with Fake News</a:t>
            </a:r>
            <a:endParaRPr sz="2800">
              <a:solidFill>
                <a:schemeClr val="dk1"/>
              </a:solidFill>
              <a:latin typeface="Oswald"/>
              <a:ea typeface="Oswald"/>
              <a:cs typeface="Oswald"/>
              <a:sym typeface="Oswald"/>
            </a:endParaRPr>
          </a:p>
        </p:txBody>
      </p:sp>
      <p:sp>
        <p:nvSpPr>
          <p:cNvPr id="1004" name="Google Shape;1004;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 name="Shape 1008"/>
        <p:cNvGrpSpPr/>
        <p:nvPr/>
      </p:nvGrpSpPr>
      <p:grpSpPr>
        <a:xfrm>
          <a:off x="0" y="0"/>
          <a:ext cx="0" cy="0"/>
          <a:chOff x="0" y="0"/>
          <a:chExt cx="0" cy="0"/>
        </a:xfrm>
      </p:grpSpPr>
      <p:sp>
        <p:nvSpPr>
          <p:cNvPr id="1009" name="Google Shape;1009;p48"/>
          <p:cNvSpPr txBox="1"/>
          <p:nvPr>
            <p:ph type="title"/>
          </p:nvPr>
        </p:nvSpPr>
        <p:spPr>
          <a:xfrm>
            <a:off x="571350" y="423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Key organizations </a:t>
            </a:r>
            <a:r>
              <a:rPr lang="en" sz="2700"/>
              <a:t>to combat fake news and disinformation</a:t>
            </a:r>
            <a:endParaRPr sz="2700"/>
          </a:p>
          <a:p>
            <a:pPr indent="0" lvl="0" marL="0" rtl="0" algn="l">
              <a:spcBef>
                <a:spcPts val="0"/>
              </a:spcBef>
              <a:spcAft>
                <a:spcPts val="0"/>
              </a:spcAft>
              <a:buNone/>
            </a:pPr>
            <a:r>
              <a:t/>
            </a:r>
            <a:endParaRPr sz="2700"/>
          </a:p>
        </p:txBody>
      </p:sp>
      <p:sp>
        <p:nvSpPr>
          <p:cNvPr id="1010" name="Google Shape;1010;p48"/>
          <p:cNvSpPr txBox="1"/>
          <p:nvPr>
            <p:ph idx="4294967295" type="subTitle"/>
          </p:nvPr>
        </p:nvSpPr>
        <p:spPr>
          <a:xfrm>
            <a:off x="1235350" y="1618800"/>
            <a:ext cx="27585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4"/>
                </a:solidFill>
              </a:rPr>
              <a:t>Government responsibilities</a:t>
            </a:r>
            <a:endParaRPr>
              <a:solidFill>
                <a:schemeClr val="accent4"/>
              </a:solidFill>
            </a:endParaRPr>
          </a:p>
        </p:txBody>
      </p:sp>
      <p:sp>
        <p:nvSpPr>
          <p:cNvPr id="1011" name="Google Shape;1011;p48"/>
          <p:cNvSpPr txBox="1"/>
          <p:nvPr>
            <p:ph idx="4294967295" type="subTitle"/>
          </p:nvPr>
        </p:nvSpPr>
        <p:spPr>
          <a:xfrm>
            <a:off x="5351398" y="3262550"/>
            <a:ext cx="21075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2"/>
                </a:solidFill>
              </a:rPr>
              <a:t>Educational institutions</a:t>
            </a:r>
            <a:endParaRPr>
              <a:solidFill>
                <a:schemeClr val="accent2"/>
              </a:solidFill>
            </a:endParaRPr>
          </a:p>
        </p:txBody>
      </p:sp>
      <p:sp>
        <p:nvSpPr>
          <p:cNvPr id="1012" name="Google Shape;1012;p48"/>
          <p:cNvSpPr txBox="1"/>
          <p:nvPr>
            <p:ph idx="4294967295" type="subTitle"/>
          </p:nvPr>
        </p:nvSpPr>
        <p:spPr>
          <a:xfrm>
            <a:off x="943000" y="2058850"/>
            <a:ext cx="3473700" cy="812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E</a:t>
            </a:r>
            <a:r>
              <a:rPr lang="en"/>
              <a:t>ncourage independent and professional </a:t>
            </a:r>
            <a:r>
              <a:rPr lang="en"/>
              <a:t>journalism</a:t>
            </a:r>
            <a:endParaRPr/>
          </a:p>
          <a:p>
            <a:pPr indent="-317500" lvl="0" marL="457200" rtl="0" algn="l">
              <a:spcBef>
                <a:spcPts val="0"/>
              </a:spcBef>
              <a:spcAft>
                <a:spcPts val="0"/>
              </a:spcAft>
              <a:buSzPts val="1400"/>
              <a:buChar char="●"/>
            </a:pPr>
            <a:r>
              <a:rPr lang="en"/>
              <a:t>Avoid crackdowns and censoring</a:t>
            </a:r>
            <a:endParaRPr/>
          </a:p>
        </p:txBody>
      </p:sp>
      <p:sp>
        <p:nvSpPr>
          <p:cNvPr id="1013" name="Google Shape;1013;p48"/>
          <p:cNvSpPr txBox="1"/>
          <p:nvPr>
            <p:ph idx="4294967295" type="subTitle"/>
          </p:nvPr>
        </p:nvSpPr>
        <p:spPr>
          <a:xfrm>
            <a:off x="943003" y="3031600"/>
            <a:ext cx="23952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accent3"/>
                </a:solidFill>
              </a:rPr>
              <a:t>Technology company responsibilities</a:t>
            </a:r>
            <a:endParaRPr>
              <a:solidFill>
                <a:schemeClr val="accent3"/>
              </a:solidFill>
            </a:endParaRPr>
          </a:p>
        </p:txBody>
      </p:sp>
      <p:sp>
        <p:nvSpPr>
          <p:cNvPr id="1014" name="Google Shape;1014;p48"/>
          <p:cNvSpPr txBox="1"/>
          <p:nvPr>
            <p:ph idx="4294967295" type="subTitle"/>
          </p:nvPr>
        </p:nvSpPr>
        <p:spPr>
          <a:xfrm>
            <a:off x="720001" y="3844700"/>
            <a:ext cx="3158400" cy="812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a:t>
            </a:r>
            <a:r>
              <a:rPr lang="en"/>
              <a:t>nvest in technologies to detect fake news for users through algorithms and crowdsourcing</a:t>
            </a:r>
            <a:endParaRPr/>
          </a:p>
        </p:txBody>
      </p:sp>
      <p:sp>
        <p:nvSpPr>
          <p:cNvPr id="1015" name="Google Shape;1015;p48"/>
          <p:cNvSpPr txBox="1"/>
          <p:nvPr>
            <p:ph idx="4294967295" type="subTitle"/>
          </p:nvPr>
        </p:nvSpPr>
        <p:spPr>
          <a:xfrm>
            <a:off x="5539654" y="1551288"/>
            <a:ext cx="2289600" cy="38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1"/>
                </a:solidFill>
              </a:rPr>
              <a:t>News industry actions</a:t>
            </a:r>
            <a:endParaRPr>
              <a:solidFill>
                <a:schemeClr val="accent1"/>
              </a:solidFill>
            </a:endParaRPr>
          </a:p>
        </p:txBody>
      </p:sp>
      <p:sp>
        <p:nvSpPr>
          <p:cNvPr id="1016" name="Google Shape;1016;p48"/>
          <p:cNvSpPr txBox="1"/>
          <p:nvPr>
            <p:ph idx="4294967295" type="subTitle"/>
          </p:nvPr>
        </p:nvSpPr>
        <p:spPr>
          <a:xfrm>
            <a:off x="5031750" y="2195713"/>
            <a:ext cx="3305400" cy="812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F</a:t>
            </a:r>
            <a:r>
              <a:rPr lang="en"/>
              <a:t>ocus on high-quality journalism</a:t>
            </a:r>
            <a:endParaRPr/>
          </a:p>
          <a:p>
            <a:pPr indent="-317500" lvl="0" marL="457200" rtl="0" algn="l">
              <a:spcBef>
                <a:spcPts val="0"/>
              </a:spcBef>
              <a:spcAft>
                <a:spcPts val="0"/>
              </a:spcAft>
              <a:buSzPts val="1400"/>
              <a:buChar char="●"/>
            </a:pPr>
            <a:r>
              <a:rPr lang="en"/>
              <a:t>Call out fake news and disinformation</a:t>
            </a:r>
            <a:endParaRPr/>
          </a:p>
          <a:p>
            <a:pPr indent="0" lvl="0" marL="0" rtl="0" algn="l">
              <a:spcBef>
                <a:spcPts val="1600"/>
              </a:spcBef>
              <a:spcAft>
                <a:spcPts val="1600"/>
              </a:spcAft>
              <a:buNone/>
            </a:pPr>
            <a:r>
              <a:t/>
            </a:r>
            <a:endParaRPr/>
          </a:p>
        </p:txBody>
      </p:sp>
      <p:sp>
        <p:nvSpPr>
          <p:cNvPr id="1017" name="Google Shape;1017;p48"/>
          <p:cNvSpPr/>
          <p:nvPr/>
        </p:nvSpPr>
        <p:spPr>
          <a:xfrm>
            <a:off x="5132883" y="1675129"/>
            <a:ext cx="406871" cy="404753"/>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8"/>
          <p:cNvSpPr/>
          <p:nvPr/>
        </p:nvSpPr>
        <p:spPr>
          <a:xfrm>
            <a:off x="4876186" y="3338079"/>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 name="Google Shape;1019;p48"/>
          <p:cNvGrpSpPr/>
          <p:nvPr/>
        </p:nvGrpSpPr>
        <p:grpSpPr>
          <a:xfrm>
            <a:off x="3487148" y="3212938"/>
            <a:ext cx="365344" cy="289753"/>
            <a:chOff x="-62882850" y="1999375"/>
            <a:chExt cx="315850" cy="250500"/>
          </a:xfrm>
        </p:grpSpPr>
        <p:sp>
          <p:nvSpPr>
            <p:cNvPr id="1020" name="Google Shape;1020;p48"/>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8"/>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48"/>
          <p:cNvGrpSpPr/>
          <p:nvPr/>
        </p:nvGrpSpPr>
        <p:grpSpPr>
          <a:xfrm>
            <a:off x="3673936" y="1719084"/>
            <a:ext cx="309517" cy="348071"/>
            <a:chOff x="2523000" y="1954875"/>
            <a:chExt cx="262325" cy="295000"/>
          </a:xfrm>
        </p:grpSpPr>
        <p:sp>
          <p:nvSpPr>
            <p:cNvPr id="1023" name="Google Shape;1023;p4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 name="Google Shape;1025;p48"/>
          <p:cNvSpPr txBox="1"/>
          <p:nvPr>
            <p:ph idx="4294967295" type="subTitle"/>
          </p:nvPr>
        </p:nvSpPr>
        <p:spPr>
          <a:xfrm>
            <a:off x="5351475" y="3713175"/>
            <a:ext cx="3290400" cy="812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E</a:t>
            </a:r>
            <a:r>
              <a:rPr lang="en"/>
              <a:t>nhance news literacy</a:t>
            </a:r>
            <a:endParaRPr/>
          </a:p>
          <a:p>
            <a:pPr indent="-317500" lvl="0" marL="457200" rtl="0" algn="l">
              <a:spcBef>
                <a:spcPts val="0"/>
              </a:spcBef>
              <a:spcAft>
                <a:spcPts val="0"/>
              </a:spcAft>
              <a:buSzPts val="1400"/>
              <a:buChar char="●"/>
            </a:pPr>
            <a:r>
              <a:rPr lang="en"/>
              <a:t>Individuals should follow a diversity of people and perspectives</a:t>
            </a:r>
            <a:endParaRPr/>
          </a:p>
          <a:p>
            <a:pPr indent="0" lvl="0" marL="0" rtl="0" algn="l">
              <a:spcBef>
                <a:spcPts val="1600"/>
              </a:spcBef>
              <a:spcAft>
                <a:spcPts val="1600"/>
              </a:spcAft>
              <a:buNone/>
            </a:pPr>
            <a:r>
              <a:t/>
            </a:r>
            <a:endParaRPr/>
          </a:p>
        </p:txBody>
      </p:sp>
      <p:sp>
        <p:nvSpPr>
          <p:cNvPr id="1026" name="Google Shape;1026;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30" name="Shape 1030"/>
        <p:cNvGrpSpPr/>
        <p:nvPr/>
      </p:nvGrpSpPr>
      <p:grpSpPr>
        <a:xfrm>
          <a:off x="0" y="0"/>
          <a:ext cx="0" cy="0"/>
          <a:chOff x="0" y="0"/>
          <a:chExt cx="0" cy="0"/>
        </a:xfrm>
      </p:grpSpPr>
      <p:sp>
        <p:nvSpPr>
          <p:cNvPr id="1031" name="Google Shape;1031;p4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A: Distribution of Topics in the Dataset</a:t>
            </a:r>
            <a:endParaRPr/>
          </a:p>
          <a:p>
            <a:pPr indent="0" lvl="0" marL="0" rtl="0" algn="l">
              <a:spcBef>
                <a:spcPts val="0"/>
              </a:spcBef>
              <a:spcAft>
                <a:spcPts val="0"/>
              </a:spcAft>
              <a:buNone/>
            </a:pPr>
            <a:r>
              <a:t/>
            </a:r>
            <a:endParaRPr/>
          </a:p>
        </p:txBody>
      </p:sp>
      <p:sp>
        <p:nvSpPr>
          <p:cNvPr id="1032" name="Google Shape;1032;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33" name="Google Shape;1033;p49"/>
          <p:cNvPicPr preferRelativeResize="0"/>
          <p:nvPr/>
        </p:nvPicPr>
        <p:blipFill>
          <a:blip r:embed="rId3">
            <a:alphaModFix/>
          </a:blip>
          <a:stretch>
            <a:fillRect/>
          </a:stretch>
        </p:blipFill>
        <p:spPr>
          <a:xfrm>
            <a:off x="2497525" y="1112700"/>
            <a:ext cx="4236750" cy="37962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37" name="Shape 1037"/>
        <p:cNvGrpSpPr/>
        <p:nvPr/>
      </p:nvGrpSpPr>
      <p:grpSpPr>
        <a:xfrm>
          <a:off x="0" y="0"/>
          <a:ext cx="0" cy="0"/>
          <a:chOff x="0" y="0"/>
          <a:chExt cx="0" cy="0"/>
        </a:xfrm>
      </p:grpSpPr>
      <p:sp>
        <p:nvSpPr>
          <p:cNvPr id="1038" name="Google Shape;1038;p50"/>
          <p:cNvSpPr txBox="1"/>
          <p:nvPr>
            <p:ph type="title"/>
          </p:nvPr>
        </p:nvSpPr>
        <p:spPr>
          <a:xfrm>
            <a:off x="266625" y="949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039" name="Google Shape;1039;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40" name="Google Shape;1040;p50"/>
          <p:cNvSpPr txBox="1"/>
          <p:nvPr/>
        </p:nvSpPr>
        <p:spPr>
          <a:xfrm>
            <a:off x="720000" y="762050"/>
            <a:ext cx="7970700" cy="4756200"/>
          </a:xfrm>
          <a:prstGeom prst="rect">
            <a:avLst/>
          </a:prstGeom>
          <a:noFill/>
          <a:ln>
            <a:noFill/>
          </a:ln>
        </p:spPr>
        <p:txBody>
          <a:bodyPr anchorCtr="0" anchor="t" bIns="91425" lIns="91425" spcFirstLastPara="1" rIns="91425" wrap="square" tIns="91425">
            <a:spAutoFit/>
          </a:bodyPr>
          <a:lstStyle/>
          <a:p>
            <a:pPr indent="0" lvl="0" marL="457200" rtl="0" algn="l">
              <a:lnSpc>
                <a:spcPct val="200000"/>
              </a:lnSpc>
              <a:spcBef>
                <a:spcPts val="0"/>
              </a:spcBef>
              <a:spcAft>
                <a:spcPts val="0"/>
              </a:spcAft>
              <a:buNone/>
            </a:pPr>
            <a:r>
              <a:rPr lang="en" sz="1100" u="sng">
                <a:solidFill>
                  <a:schemeClr val="hlink"/>
                </a:solidFill>
                <a:hlinkClick r:id="rId3"/>
              </a:rPr>
              <a:t>https://www.mdpi.com/2079-9292/10/19/2326/pdf</a:t>
            </a:r>
            <a:r>
              <a:rPr lang="en" sz="1100"/>
              <a:t> </a:t>
            </a:r>
            <a:endParaRPr sz="1100"/>
          </a:p>
          <a:p>
            <a:pPr indent="0" lvl="0" marL="457200" rtl="0" algn="l">
              <a:lnSpc>
                <a:spcPct val="200000"/>
              </a:lnSpc>
              <a:spcBef>
                <a:spcPts val="0"/>
              </a:spcBef>
              <a:spcAft>
                <a:spcPts val="0"/>
              </a:spcAft>
              <a:buNone/>
            </a:pPr>
            <a:r>
              <a:rPr lang="en" sz="1100" u="sng">
                <a:solidFill>
                  <a:schemeClr val="hlink"/>
                </a:solidFill>
                <a:hlinkClick r:id="rId4"/>
              </a:rPr>
              <a:t>https://www.dictionary.com/browse/fake-news</a:t>
            </a:r>
            <a:r>
              <a:rPr lang="en" sz="1100">
                <a:solidFill>
                  <a:schemeClr val="lt1"/>
                </a:solidFill>
              </a:rPr>
              <a:t> </a:t>
            </a:r>
            <a:endParaRPr sz="1100">
              <a:solidFill>
                <a:schemeClr val="lt1"/>
              </a:solidFill>
            </a:endParaRPr>
          </a:p>
          <a:p>
            <a:pPr indent="0" lvl="0" marL="457200" rtl="0" algn="l">
              <a:lnSpc>
                <a:spcPct val="200000"/>
              </a:lnSpc>
              <a:spcBef>
                <a:spcPts val="0"/>
              </a:spcBef>
              <a:spcAft>
                <a:spcPts val="0"/>
              </a:spcAft>
              <a:buNone/>
            </a:pPr>
            <a:r>
              <a:rPr lang="en" sz="1100" u="sng">
                <a:solidFill>
                  <a:schemeClr val="hlink"/>
                </a:solidFill>
                <a:hlinkClick r:id="rId5"/>
              </a:rPr>
              <a:t>https://www.meaningcloud.com/blog/case-study-text-analytics-against-fake-news</a:t>
            </a:r>
            <a:endParaRPr sz="1100">
              <a:solidFill>
                <a:schemeClr val="lt1"/>
              </a:solidFill>
            </a:endParaRPr>
          </a:p>
          <a:p>
            <a:pPr indent="0" lvl="0" marL="457200" rtl="0" algn="l">
              <a:lnSpc>
                <a:spcPct val="200000"/>
              </a:lnSpc>
              <a:spcBef>
                <a:spcPts val="0"/>
              </a:spcBef>
              <a:spcAft>
                <a:spcPts val="0"/>
              </a:spcAft>
              <a:buNone/>
            </a:pPr>
            <a:r>
              <a:rPr lang="en" sz="1100" u="sng">
                <a:solidFill>
                  <a:schemeClr val="hlink"/>
                </a:solidFill>
                <a:hlinkClick r:id="rId6"/>
              </a:rPr>
              <a:t>https://www.ucf.edu/news/how-fake-news-affects-u-s-elections/</a:t>
            </a:r>
            <a:r>
              <a:rPr lang="en" sz="1100">
                <a:solidFill>
                  <a:schemeClr val="lt1"/>
                </a:solidFill>
              </a:rPr>
              <a:t> </a:t>
            </a:r>
            <a:endParaRPr sz="1100">
              <a:solidFill>
                <a:schemeClr val="lt1"/>
              </a:solidFill>
            </a:endParaRPr>
          </a:p>
          <a:p>
            <a:pPr indent="0" lvl="0" marL="457200" rtl="0" algn="l">
              <a:lnSpc>
                <a:spcPct val="200000"/>
              </a:lnSpc>
              <a:spcBef>
                <a:spcPts val="0"/>
              </a:spcBef>
              <a:spcAft>
                <a:spcPts val="0"/>
              </a:spcAft>
              <a:buNone/>
            </a:pPr>
            <a:r>
              <a:rPr lang="en" sz="1100" u="sng">
                <a:solidFill>
                  <a:schemeClr val="hlink"/>
                </a:solidFill>
                <a:hlinkClick r:id="rId7"/>
              </a:rPr>
              <a:t>https://www.verizon.com/info/technology/fake-news-on-social-media/</a:t>
            </a:r>
            <a:endParaRPr sz="1100">
              <a:solidFill>
                <a:schemeClr val="lt1"/>
              </a:solidFill>
            </a:endParaRPr>
          </a:p>
          <a:p>
            <a:pPr indent="0" lvl="0" marL="457200" rtl="0" algn="l">
              <a:lnSpc>
                <a:spcPct val="200000"/>
              </a:lnSpc>
              <a:spcBef>
                <a:spcPts val="0"/>
              </a:spcBef>
              <a:spcAft>
                <a:spcPts val="0"/>
              </a:spcAft>
              <a:buNone/>
            </a:pPr>
            <a:r>
              <a:rPr lang="en" sz="1100" u="sng">
                <a:solidFill>
                  <a:schemeClr val="hlink"/>
                </a:solidFill>
                <a:hlinkClick r:id="rId8"/>
              </a:rPr>
              <a:t>https://www.brookings.edu/research/how-to-combat-fake-news-and-disinformation/</a:t>
            </a:r>
            <a:endParaRPr sz="1100">
              <a:solidFill>
                <a:schemeClr val="lt1"/>
              </a:solidFill>
            </a:endParaRPr>
          </a:p>
          <a:p>
            <a:pPr indent="0" lvl="0" marL="457200" rtl="0" algn="l">
              <a:lnSpc>
                <a:spcPct val="200000"/>
              </a:lnSpc>
              <a:spcBef>
                <a:spcPts val="0"/>
              </a:spcBef>
              <a:spcAft>
                <a:spcPts val="0"/>
              </a:spcAft>
              <a:buNone/>
            </a:pPr>
            <a:r>
              <a:rPr lang="en" sz="1100" u="sng">
                <a:solidFill>
                  <a:schemeClr val="hlink"/>
                </a:solidFill>
                <a:hlinkClick r:id="rId9"/>
              </a:rPr>
              <a:t>https://journals.sagepub.com/doi/full/10.1177/2053951719843310</a:t>
            </a:r>
            <a:endParaRPr sz="1100">
              <a:solidFill>
                <a:schemeClr val="lt1"/>
              </a:solidFill>
            </a:endParaRPr>
          </a:p>
          <a:p>
            <a:pPr indent="0" lvl="0" marL="457200" rtl="0" algn="l">
              <a:lnSpc>
                <a:spcPct val="200000"/>
              </a:lnSpc>
              <a:spcBef>
                <a:spcPts val="0"/>
              </a:spcBef>
              <a:spcAft>
                <a:spcPts val="0"/>
              </a:spcAft>
              <a:buNone/>
            </a:pPr>
            <a:r>
              <a:rPr lang="en" sz="1100" u="sng">
                <a:solidFill>
                  <a:schemeClr val="hlink"/>
                </a:solidFill>
                <a:hlinkClick r:id="rId10"/>
              </a:rPr>
              <a:t>https://www.forbes.com/sites/forbescommunicationscouncil/2020/08/25/16-business-strategies-for-dealing-with-fake-news/?sh=1bcf8fd053e8</a:t>
            </a:r>
            <a:endParaRPr sz="1700"/>
          </a:p>
          <a:p>
            <a:pPr indent="0" lvl="0" marL="457200" rtl="0" algn="l">
              <a:lnSpc>
                <a:spcPct val="200000"/>
              </a:lnSpc>
              <a:spcBef>
                <a:spcPts val="0"/>
              </a:spcBef>
              <a:spcAft>
                <a:spcPts val="0"/>
              </a:spcAft>
              <a:buNone/>
            </a:pPr>
            <a:r>
              <a:rPr lang="en" sz="1100" u="sng">
                <a:solidFill>
                  <a:schemeClr val="dk1"/>
                </a:solidFill>
                <a:hlinkClick r:id="rId11">
                  <a:extLst>
                    <a:ext uri="{A12FA001-AC4F-418D-AE19-62706E023703}">
                      <ahyp:hlinkClr val="tx"/>
                    </a:ext>
                  </a:extLst>
                </a:hlinkClick>
              </a:rPr>
              <a:t>https://www.analyticsvidhya.com/blog/2020/07/transfer-learning-for-nlp-fine-tuning-bert-for-text-classification/</a:t>
            </a:r>
            <a:endParaRPr sz="1500"/>
          </a:p>
          <a:p>
            <a:pPr indent="0" lvl="0" marL="457200" rtl="0" algn="l">
              <a:lnSpc>
                <a:spcPct val="200000"/>
              </a:lnSpc>
              <a:spcBef>
                <a:spcPts val="0"/>
              </a:spcBef>
              <a:spcAft>
                <a:spcPts val="0"/>
              </a:spcAft>
              <a:buNone/>
            </a:pPr>
            <a:r>
              <a:rPr lang="en" sz="1100" u="sng">
                <a:solidFill>
                  <a:schemeClr val="hlink"/>
                </a:solidFill>
                <a:hlinkClick r:id="rId12"/>
              </a:rPr>
              <a:t>https://www.analyticsvidhya.com/blog/2019/09/demystifying-bert-groundbreaking-nlp-framework/?utm_source=blog&amp;utm_medium=fine_tune_BERT</a:t>
            </a:r>
            <a:r>
              <a:rPr lang="en" sz="1100"/>
              <a:t> </a:t>
            </a:r>
            <a:endParaRPr sz="1100"/>
          </a:p>
          <a:p>
            <a:pPr indent="0" lvl="0" marL="457200" rtl="0" algn="l">
              <a:lnSpc>
                <a:spcPct val="200000"/>
              </a:lnSpc>
              <a:spcBef>
                <a:spcPts val="0"/>
              </a:spcBef>
              <a:spcAft>
                <a:spcPts val="0"/>
              </a:spcAft>
              <a:buNone/>
            </a:pPr>
            <a:r>
              <a:rPr lang="en" sz="1100"/>
              <a:t>cc</a:t>
            </a:r>
            <a:endParaRPr sz="1100"/>
          </a:p>
          <a:p>
            <a:pPr indent="0" lvl="0" marL="457200" rtl="0" algn="l">
              <a:spcBef>
                <a:spcPts val="0"/>
              </a:spcBef>
              <a:spcAft>
                <a:spcPts val="0"/>
              </a:spcAft>
              <a:buNone/>
            </a:pPr>
            <a:r>
              <a:t/>
            </a:r>
            <a:endParaRPr sz="1100">
              <a:solidFill>
                <a:schemeClr val="lt1"/>
              </a:solidFill>
              <a:latin typeface="Oswald"/>
              <a:ea typeface="Oswald"/>
              <a:cs typeface="Oswald"/>
              <a:sym typeface="Oswa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38" name="Shape 738"/>
        <p:cNvGrpSpPr/>
        <p:nvPr/>
      </p:nvGrpSpPr>
      <p:grpSpPr>
        <a:xfrm>
          <a:off x="0" y="0"/>
          <a:ext cx="0" cy="0"/>
          <a:chOff x="0" y="0"/>
          <a:chExt cx="0" cy="0"/>
        </a:xfrm>
      </p:grpSpPr>
      <p:sp>
        <p:nvSpPr>
          <p:cNvPr id="739" name="Google Shape;739;p2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FAKE NEWS?</a:t>
            </a:r>
            <a:endParaRPr/>
          </a:p>
          <a:p>
            <a:pPr indent="0" lvl="0" marL="0" rtl="0" algn="l">
              <a:spcBef>
                <a:spcPts val="0"/>
              </a:spcBef>
              <a:spcAft>
                <a:spcPts val="0"/>
              </a:spcAft>
              <a:buNone/>
            </a:pPr>
            <a:r>
              <a:t/>
            </a:r>
            <a:endParaRPr/>
          </a:p>
        </p:txBody>
      </p:sp>
      <p:sp>
        <p:nvSpPr>
          <p:cNvPr id="740" name="Google Shape;740;p27"/>
          <p:cNvSpPr txBox="1"/>
          <p:nvPr>
            <p:ph idx="1" type="body"/>
          </p:nvPr>
        </p:nvSpPr>
        <p:spPr>
          <a:xfrm>
            <a:off x="720000" y="1514825"/>
            <a:ext cx="4624500" cy="27315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1000"/>
              </a:spcBef>
              <a:spcAft>
                <a:spcPts val="0"/>
              </a:spcAft>
              <a:buSzPts val="1400"/>
              <a:buChar char="●"/>
            </a:pPr>
            <a:r>
              <a:rPr lang="en" sz="1400"/>
              <a:t>Fake news is false or misleading information that is presented as factual news </a:t>
            </a:r>
            <a:endParaRPr sz="1400"/>
          </a:p>
          <a:p>
            <a:pPr indent="-317500" lvl="0" marL="457200" rtl="0" algn="l">
              <a:lnSpc>
                <a:spcPct val="100000"/>
              </a:lnSpc>
              <a:spcBef>
                <a:spcPts val="1600"/>
              </a:spcBef>
              <a:spcAft>
                <a:spcPts val="0"/>
              </a:spcAft>
              <a:buSzPts val="1400"/>
              <a:buChar char="●"/>
            </a:pPr>
            <a:r>
              <a:rPr lang="en" sz="1400"/>
              <a:t>Generally spread through social media and other online media platforms</a:t>
            </a:r>
            <a:endParaRPr sz="1400"/>
          </a:p>
          <a:p>
            <a:pPr indent="-317500" lvl="0" marL="457200" rtl="0" algn="l">
              <a:lnSpc>
                <a:spcPct val="100000"/>
              </a:lnSpc>
              <a:spcBef>
                <a:spcPts val="1000"/>
              </a:spcBef>
              <a:spcAft>
                <a:spcPts val="0"/>
              </a:spcAft>
              <a:buSzPts val="1400"/>
              <a:buChar char="●"/>
            </a:pPr>
            <a:r>
              <a:rPr lang="en" sz="1400"/>
              <a:t>Usually fake news is presented to impose certain ideas onto people or with a political agenda </a:t>
            </a:r>
            <a:endParaRPr sz="1400"/>
          </a:p>
          <a:p>
            <a:pPr indent="0" lvl="0" marL="0" rtl="0" algn="l">
              <a:spcBef>
                <a:spcPts val="1600"/>
              </a:spcBef>
              <a:spcAft>
                <a:spcPts val="0"/>
              </a:spcAft>
              <a:buNone/>
            </a:pPr>
            <a:r>
              <a:t/>
            </a:r>
            <a:endParaRPr sz="1400"/>
          </a:p>
          <a:p>
            <a:pPr indent="0" lvl="0" marL="0" rtl="0" algn="l">
              <a:spcBef>
                <a:spcPts val="0"/>
              </a:spcBef>
              <a:spcAft>
                <a:spcPts val="1600"/>
              </a:spcAft>
              <a:buNone/>
            </a:pPr>
            <a:r>
              <a:t/>
            </a:r>
            <a:endParaRPr sz="1400"/>
          </a:p>
        </p:txBody>
      </p:sp>
      <p:pic>
        <p:nvPicPr>
          <p:cNvPr id="741" name="Google Shape;741;p27"/>
          <p:cNvPicPr preferRelativeResize="0"/>
          <p:nvPr/>
        </p:nvPicPr>
        <p:blipFill rotWithShape="1">
          <a:blip r:embed="rId3">
            <a:alphaModFix/>
          </a:blip>
          <a:srcRect b="0" l="14275" r="16858" t="0"/>
          <a:stretch/>
        </p:blipFill>
        <p:spPr>
          <a:xfrm>
            <a:off x="5653425" y="1514820"/>
            <a:ext cx="3004725" cy="2454206"/>
          </a:xfrm>
          <a:prstGeom prst="rect">
            <a:avLst/>
          </a:prstGeom>
          <a:noFill/>
          <a:ln>
            <a:noFill/>
          </a:ln>
        </p:spPr>
      </p:pic>
      <p:sp>
        <p:nvSpPr>
          <p:cNvPr id="742" name="Google Shape;742;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46" name="Shape 746"/>
        <p:cNvGrpSpPr/>
        <p:nvPr/>
      </p:nvGrpSpPr>
      <p:grpSpPr>
        <a:xfrm>
          <a:off x="0" y="0"/>
          <a:ext cx="0" cy="0"/>
          <a:chOff x="0" y="0"/>
          <a:chExt cx="0" cy="0"/>
        </a:xfrm>
      </p:grpSpPr>
      <p:sp>
        <p:nvSpPr>
          <p:cNvPr id="747" name="Google Shape;747;p2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Impacts of Fake News</a:t>
            </a:r>
            <a:endParaRPr/>
          </a:p>
        </p:txBody>
      </p:sp>
      <p:sp>
        <p:nvSpPr>
          <p:cNvPr id="748" name="Google Shape;748;p28"/>
          <p:cNvSpPr txBox="1"/>
          <p:nvPr>
            <p:ph idx="1" type="subTitle"/>
          </p:nvPr>
        </p:nvSpPr>
        <p:spPr>
          <a:xfrm>
            <a:off x="561875" y="2434925"/>
            <a:ext cx="25788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Impacts People’s Relationship with the Government </a:t>
            </a:r>
            <a:endParaRPr sz="1600"/>
          </a:p>
        </p:txBody>
      </p:sp>
      <p:sp>
        <p:nvSpPr>
          <p:cNvPr id="749" name="Google Shape;749;p28"/>
          <p:cNvSpPr txBox="1"/>
          <p:nvPr>
            <p:ph idx="2" type="subTitle"/>
          </p:nvPr>
        </p:nvSpPr>
        <p:spPr>
          <a:xfrm>
            <a:off x="719850" y="28246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300"/>
              <a:t>Approximately 70% of Americans believe that fake news has </a:t>
            </a:r>
            <a:r>
              <a:rPr lang="en" sz="1300"/>
              <a:t>affected</a:t>
            </a:r>
            <a:r>
              <a:rPr lang="en" sz="1300"/>
              <a:t> their level of confidence in the government</a:t>
            </a:r>
            <a:endParaRPr sz="1300"/>
          </a:p>
          <a:p>
            <a:pPr indent="0" lvl="0" marL="0" rtl="0" algn="ctr">
              <a:spcBef>
                <a:spcPts val="0"/>
              </a:spcBef>
              <a:spcAft>
                <a:spcPts val="0"/>
              </a:spcAft>
              <a:buNone/>
            </a:pPr>
            <a:r>
              <a:t/>
            </a:r>
            <a:endParaRPr/>
          </a:p>
        </p:txBody>
      </p:sp>
      <p:sp>
        <p:nvSpPr>
          <p:cNvPr id="750" name="Google Shape;750;p28"/>
          <p:cNvSpPr txBox="1"/>
          <p:nvPr>
            <p:ph idx="3" type="subTitle"/>
          </p:nvPr>
        </p:nvSpPr>
        <p:spPr>
          <a:xfrm>
            <a:off x="3413619" y="24349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Influences People’s Beliefs and Actions</a:t>
            </a:r>
            <a:endParaRPr sz="1600"/>
          </a:p>
        </p:txBody>
      </p:sp>
      <p:sp>
        <p:nvSpPr>
          <p:cNvPr id="751" name="Google Shape;751;p28"/>
          <p:cNvSpPr txBox="1"/>
          <p:nvPr>
            <p:ph idx="4" type="subTitle"/>
          </p:nvPr>
        </p:nvSpPr>
        <p:spPr>
          <a:xfrm>
            <a:off x="3413625" y="2824623"/>
            <a:ext cx="2316900" cy="136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300"/>
              <a:t>Studies show that undecided voters were more likely to vote for a candidate in the last election if they saw fake news about the opposing candidate</a:t>
            </a:r>
            <a:endParaRPr sz="1300"/>
          </a:p>
          <a:p>
            <a:pPr indent="0" lvl="0" marL="0" rtl="0" algn="ctr">
              <a:spcBef>
                <a:spcPts val="0"/>
              </a:spcBef>
              <a:spcAft>
                <a:spcPts val="0"/>
              </a:spcAft>
              <a:buNone/>
            </a:pPr>
            <a:r>
              <a:t/>
            </a:r>
            <a:endParaRPr/>
          </a:p>
        </p:txBody>
      </p:sp>
      <p:sp>
        <p:nvSpPr>
          <p:cNvPr id="752" name="Google Shape;752;p28"/>
          <p:cNvSpPr txBox="1"/>
          <p:nvPr>
            <p:ph idx="5" type="subTitle"/>
          </p:nvPr>
        </p:nvSpPr>
        <p:spPr>
          <a:xfrm>
            <a:off x="6107400" y="2434925"/>
            <a:ext cx="23169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Increased Engagement with Polarizing Issues</a:t>
            </a:r>
            <a:endParaRPr sz="1600"/>
          </a:p>
        </p:txBody>
      </p:sp>
      <p:sp>
        <p:nvSpPr>
          <p:cNvPr id="753" name="Google Shape;753;p28"/>
          <p:cNvSpPr txBox="1"/>
          <p:nvPr>
            <p:ph idx="6" type="subTitle"/>
          </p:nvPr>
        </p:nvSpPr>
        <p:spPr>
          <a:xfrm>
            <a:off x="6107400" y="2824624"/>
            <a:ext cx="2378400" cy="124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300"/>
              <a:t>Before the 2016 election, the top 20 fake news stories received more engagement than the top 20 factual news stories on social media</a:t>
            </a:r>
            <a:endParaRPr sz="1300"/>
          </a:p>
          <a:p>
            <a:pPr indent="0" lvl="0" marL="0" rtl="0" algn="ctr">
              <a:spcBef>
                <a:spcPts val="0"/>
              </a:spcBef>
              <a:spcAft>
                <a:spcPts val="0"/>
              </a:spcAft>
              <a:buNone/>
            </a:pPr>
            <a:r>
              <a:t/>
            </a:r>
            <a:endParaRPr/>
          </a:p>
        </p:txBody>
      </p:sp>
      <p:grpSp>
        <p:nvGrpSpPr>
          <p:cNvPr id="754" name="Google Shape;754;p28"/>
          <p:cNvGrpSpPr/>
          <p:nvPr/>
        </p:nvGrpSpPr>
        <p:grpSpPr>
          <a:xfrm>
            <a:off x="1645117" y="1866256"/>
            <a:ext cx="466361" cy="466336"/>
            <a:chOff x="1487200" y="2021475"/>
            <a:chExt cx="483125" cy="483150"/>
          </a:xfrm>
        </p:grpSpPr>
        <p:sp>
          <p:nvSpPr>
            <p:cNvPr id="755" name="Google Shape;755;p28"/>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 name="Google Shape;756;p28"/>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 name="Google Shape;757;p28"/>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 name="Google Shape;758;p28"/>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 name="Google Shape;759;p28"/>
          <p:cNvGrpSpPr/>
          <p:nvPr/>
        </p:nvGrpSpPr>
        <p:grpSpPr>
          <a:xfrm>
            <a:off x="4338843" y="1866258"/>
            <a:ext cx="466331" cy="466332"/>
            <a:chOff x="3282325" y="2035675"/>
            <a:chExt cx="459575" cy="454825"/>
          </a:xfrm>
        </p:grpSpPr>
        <p:sp>
          <p:nvSpPr>
            <p:cNvPr id="760" name="Google Shape;760;p28"/>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 name="Google Shape;761;p28"/>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 name="Google Shape;762;p28"/>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 name="Google Shape;763;p28"/>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4" name="Google Shape;764;p28"/>
          <p:cNvSpPr/>
          <p:nvPr/>
        </p:nvSpPr>
        <p:spPr>
          <a:xfrm>
            <a:off x="7032558" y="1872738"/>
            <a:ext cx="466343" cy="453373"/>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 name="Google Shape;765;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2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Business Problem</a:t>
            </a:r>
            <a:endParaRPr/>
          </a:p>
        </p:txBody>
      </p:sp>
      <p:sp>
        <p:nvSpPr>
          <p:cNvPr id="771" name="Google Shape;771;p29"/>
          <p:cNvSpPr txBox="1"/>
          <p:nvPr/>
        </p:nvSpPr>
        <p:spPr>
          <a:xfrm>
            <a:off x="1652696" y="2828275"/>
            <a:ext cx="5838600" cy="10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EF3F5"/>
                </a:solidFill>
                <a:latin typeface="Roboto"/>
                <a:ea typeface="Roboto"/>
                <a:cs typeface="Roboto"/>
                <a:sym typeface="Roboto"/>
              </a:rPr>
              <a:t>Social Media companies and news firms are struggling with filtering out fake news, leading to the mass spread of </a:t>
            </a:r>
            <a:r>
              <a:rPr lang="en">
                <a:solidFill>
                  <a:srgbClr val="CEF3F5"/>
                </a:solidFill>
                <a:latin typeface="Roboto"/>
                <a:ea typeface="Roboto"/>
                <a:cs typeface="Roboto"/>
                <a:sym typeface="Roboto"/>
              </a:rPr>
              <a:t>misinformation </a:t>
            </a:r>
            <a:r>
              <a:rPr lang="en">
                <a:solidFill>
                  <a:srgbClr val="CEF3F5"/>
                </a:solidFill>
                <a:latin typeface="Roboto"/>
                <a:ea typeface="Roboto"/>
                <a:cs typeface="Roboto"/>
                <a:sym typeface="Roboto"/>
              </a:rPr>
              <a:t>  </a:t>
            </a:r>
            <a:endParaRPr>
              <a:solidFill>
                <a:srgbClr val="CEF3F5"/>
              </a:solidFill>
              <a:latin typeface="Roboto"/>
              <a:ea typeface="Roboto"/>
              <a:cs typeface="Roboto"/>
              <a:sym typeface="Roboto"/>
            </a:endParaRPr>
          </a:p>
        </p:txBody>
      </p:sp>
      <p:sp>
        <p:nvSpPr>
          <p:cNvPr id="772" name="Google Shape;772;p29"/>
          <p:cNvSpPr txBox="1"/>
          <p:nvPr/>
        </p:nvSpPr>
        <p:spPr>
          <a:xfrm>
            <a:off x="3499360" y="2126884"/>
            <a:ext cx="2145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972CB4"/>
                </a:solidFill>
                <a:latin typeface="Oswald"/>
                <a:ea typeface="Oswald"/>
                <a:cs typeface="Oswald"/>
                <a:sym typeface="Oswald"/>
              </a:rPr>
              <a:t>PROBLEM</a:t>
            </a:r>
            <a:endParaRPr sz="2800">
              <a:solidFill>
                <a:srgbClr val="972CB4"/>
              </a:solidFill>
              <a:latin typeface="Oswald"/>
              <a:ea typeface="Oswald"/>
              <a:cs typeface="Oswald"/>
              <a:sym typeface="Oswald"/>
            </a:endParaRPr>
          </a:p>
        </p:txBody>
      </p:sp>
      <p:grpSp>
        <p:nvGrpSpPr>
          <p:cNvPr id="773" name="Google Shape;773;p29"/>
          <p:cNvGrpSpPr/>
          <p:nvPr/>
        </p:nvGrpSpPr>
        <p:grpSpPr>
          <a:xfrm>
            <a:off x="4337234" y="1591716"/>
            <a:ext cx="469887" cy="469887"/>
            <a:chOff x="2081650" y="4993750"/>
            <a:chExt cx="483125" cy="483125"/>
          </a:xfrm>
        </p:grpSpPr>
        <p:sp>
          <p:nvSpPr>
            <p:cNvPr id="774" name="Google Shape;774;p29"/>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972C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 name="Google Shape;775;p29"/>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972C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6" name="Google Shape;776;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3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a:t>
            </a:r>
            <a:endParaRPr/>
          </a:p>
        </p:txBody>
      </p:sp>
      <p:sp>
        <p:nvSpPr>
          <p:cNvPr id="782" name="Google Shape;782;p30"/>
          <p:cNvSpPr txBox="1"/>
          <p:nvPr/>
        </p:nvSpPr>
        <p:spPr>
          <a:xfrm>
            <a:off x="3499349" y="1885877"/>
            <a:ext cx="22824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35C2DF"/>
                </a:solidFill>
                <a:latin typeface="Oswald"/>
                <a:ea typeface="Oswald"/>
                <a:cs typeface="Oswald"/>
                <a:sym typeface="Oswald"/>
              </a:rPr>
              <a:t>SOLUTION</a:t>
            </a:r>
            <a:endParaRPr sz="2800">
              <a:solidFill>
                <a:srgbClr val="35C2DF"/>
              </a:solidFill>
              <a:latin typeface="Oswald"/>
              <a:ea typeface="Oswald"/>
              <a:cs typeface="Oswald"/>
              <a:sym typeface="Oswald"/>
            </a:endParaRPr>
          </a:p>
        </p:txBody>
      </p:sp>
      <p:sp>
        <p:nvSpPr>
          <p:cNvPr id="783" name="Google Shape;783;p30"/>
          <p:cNvSpPr txBox="1"/>
          <p:nvPr/>
        </p:nvSpPr>
        <p:spPr>
          <a:xfrm>
            <a:off x="1638750" y="2453700"/>
            <a:ext cx="5866500" cy="10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CEF3F5"/>
                </a:solidFill>
                <a:latin typeface="Roboto"/>
                <a:ea typeface="Roboto"/>
                <a:cs typeface="Roboto"/>
                <a:sym typeface="Roboto"/>
              </a:rPr>
              <a:t>Use AI powered analytics to detect anomalies and inconsistent information to stop the spread of fake news. AI powered analytics can help solve this problem by looking to see if the headline aligns with the information presented or if </a:t>
            </a:r>
            <a:r>
              <a:rPr lang="en">
                <a:solidFill>
                  <a:srgbClr val="CEF3F5"/>
                </a:solidFill>
                <a:latin typeface="Roboto"/>
                <a:ea typeface="Roboto"/>
                <a:cs typeface="Roboto"/>
                <a:sym typeface="Roboto"/>
              </a:rPr>
              <a:t>anomalies</a:t>
            </a:r>
            <a:r>
              <a:rPr lang="en">
                <a:solidFill>
                  <a:srgbClr val="CEF3F5"/>
                </a:solidFill>
                <a:latin typeface="Roboto"/>
                <a:ea typeface="Roboto"/>
                <a:cs typeface="Roboto"/>
                <a:sym typeface="Roboto"/>
              </a:rPr>
              <a:t> are present.</a:t>
            </a:r>
            <a:endParaRPr>
              <a:solidFill>
                <a:srgbClr val="CEF3F5"/>
              </a:solidFill>
              <a:latin typeface="Roboto"/>
              <a:ea typeface="Roboto"/>
              <a:cs typeface="Roboto"/>
              <a:sym typeface="Roboto"/>
            </a:endParaRPr>
          </a:p>
        </p:txBody>
      </p:sp>
      <p:grpSp>
        <p:nvGrpSpPr>
          <p:cNvPr id="784" name="Google Shape;784;p30"/>
          <p:cNvGrpSpPr/>
          <p:nvPr/>
        </p:nvGrpSpPr>
        <p:grpSpPr>
          <a:xfrm>
            <a:off x="4390455" y="1244945"/>
            <a:ext cx="499938" cy="562744"/>
            <a:chOff x="1487200" y="4993750"/>
            <a:chExt cx="483125" cy="483125"/>
          </a:xfrm>
        </p:grpSpPr>
        <p:sp>
          <p:nvSpPr>
            <p:cNvPr id="785" name="Google Shape;785;p3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5C2DF"/>
                </a:solidFill>
              </a:endParaRPr>
            </a:p>
          </p:txBody>
        </p:sp>
        <p:sp>
          <p:nvSpPr>
            <p:cNvPr id="786" name="Google Shape;786;p3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5C2DF"/>
                </a:solidFill>
              </a:endParaRPr>
            </a:p>
          </p:txBody>
        </p:sp>
      </p:grpSp>
      <p:sp>
        <p:nvSpPr>
          <p:cNvPr id="787" name="Google Shape;787;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91" name="Shape 791"/>
        <p:cNvGrpSpPr/>
        <p:nvPr/>
      </p:nvGrpSpPr>
      <p:grpSpPr>
        <a:xfrm>
          <a:off x="0" y="0"/>
          <a:ext cx="0" cy="0"/>
          <a:chOff x="0" y="0"/>
          <a:chExt cx="0" cy="0"/>
        </a:xfrm>
      </p:grpSpPr>
      <p:sp>
        <p:nvSpPr>
          <p:cNvPr id="792" name="Google Shape;792;p31"/>
          <p:cNvSpPr txBox="1"/>
          <p:nvPr>
            <p:ph type="title"/>
          </p:nvPr>
        </p:nvSpPr>
        <p:spPr>
          <a:xfrm>
            <a:off x="467825"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600"/>
          </a:p>
          <a:p>
            <a:pPr indent="0" lvl="0" marL="0" rtl="0" algn="l">
              <a:spcBef>
                <a:spcPts val="0"/>
              </a:spcBef>
              <a:spcAft>
                <a:spcPts val="0"/>
              </a:spcAft>
              <a:buNone/>
            </a:pPr>
            <a:r>
              <a:rPr lang="en"/>
              <a:t>The Ways AI</a:t>
            </a:r>
            <a:r>
              <a:rPr lang="en"/>
              <a:t> Detects Fake News</a:t>
            </a:r>
            <a:endParaRPr/>
          </a:p>
          <a:p>
            <a:pPr indent="0" lvl="0" marL="0" rtl="0" algn="l">
              <a:spcBef>
                <a:spcPts val="0"/>
              </a:spcBef>
              <a:spcAft>
                <a:spcPts val="0"/>
              </a:spcAft>
              <a:buNone/>
            </a:pPr>
            <a:r>
              <a:t/>
            </a:r>
            <a:endParaRPr/>
          </a:p>
        </p:txBody>
      </p:sp>
      <p:sp>
        <p:nvSpPr>
          <p:cNvPr id="793" name="Google Shape;793;p31"/>
          <p:cNvSpPr txBox="1"/>
          <p:nvPr>
            <p:ph idx="1" type="body"/>
          </p:nvPr>
        </p:nvSpPr>
        <p:spPr>
          <a:xfrm>
            <a:off x="319500" y="623250"/>
            <a:ext cx="4653000" cy="3897000"/>
          </a:xfrm>
          <a:prstGeom prst="rect">
            <a:avLst/>
          </a:prstGeom>
        </p:spPr>
        <p:txBody>
          <a:bodyPr anchorCtr="0" anchor="t" bIns="91425" lIns="91425" spcFirstLastPara="1" rIns="91425" wrap="square" tIns="91425">
            <a:noAutofit/>
          </a:bodyPr>
          <a:lstStyle/>
          <a:p>
            <a:pPr indent="0" lvl="0" marL="457200" rtl="0" algn="l">
              <a:spcBef>
                <a:spcPts val="1000"/>
              </a:spcBef>
              <a:spcAft>
                <a:spcPts val="0"/>
              </a:spcAft>
              <a:buNone/>
            </a:pPr>
            <a:r>
              <a:t/>
            </a:r>
            <a:endParaRPr/>
          </a:p>
          <a:p>
            <a:pPr indent="-317500" lvl="0" marL="457200" rtl="0" algn="l">
              <a:spcBef>
                <a:spcPts val="1600"/>
              </a:spcBef>
              <a:spcAft>
                <a:spcPts val="0"/>
              </a:spcAft>
              <a:buSzPts val="1400"/>
              <a:buChar char="●"/>
            </a:pPr>
            <a:r>
              <a:rPr lang="en" sz="1400"/>
              <a:t>AI systems can evaluate the reliability comparing different features with real news stories. </a:t>
            </a:r>
            <a:endParaRPr sz="1400"/>
          </a:p>
          <a:p>
            <a:pPr indent="-317500" lvl="0" marL="457200" rtl="0" algn="l">
              <a:spcBef>
                <a:spcPts val="1000"/>
              </a:spcBef>
              <a:spcAft>
                <a:spcPts val="0"/>
              </a:spcAft>
              <a:buSzPts val="1400"/>
              <a:buChar char="●"/>
            </a:pPr>
            <a:r>
              <a:rPr lang="en" sz="1400"/>
              <a:t>Text processing to analyze the author’s writing style. </a:t>
            </a:r>
            <a:endParaRPr sz="1400"/>
          </a:p>
          <a:p>
            <a:pPr indent="-317500" lvl="0" marL="457200" rtl="0" algn="l">
              <a:spcBef>
                <a:spcPts val="1000"/>
              </a:spcBef>
              <a:spcAft>
                <a:spcPts val="0"/>
              </a:spcAft>
              <a:buSzPts val="1400"/>
              <a:buChar char="●"/>
            </a:pPr>
            <a:r>
              <a:rPr lang="en" sz="1400"/>
              <a:t>Examine similar articles on the Internet to check whether other news media mention different facts.</a:t>
            </a:r>
            <a:endParaRPr sz="1400"/>
          </a:p>
          <a:p>
            <a:pPr indent="-317500" lvl="0" marL="457200" rtl="0" algn="l">
              <a:spcBef>
                <a:spcPts val="1000"/>
              </a:spcBef>
              <a:spcAft>
                <a:spcPts val="0"/>
              </a:spcAft>
              <a:buSzPts val="1400"/>
              <a:buChar char="●"/>
            </a:pPr>
            <a:r>
              <a:rPr lang="en" sz="1400"/>
              <a:t>Compare the ratio of reactions versus shares on social media.</a:t>
            </a:r>
            <a:endParaRPr sz="1400"/>
          </a:p>
          <a:p>
            <a:pPr indent="-317500" lvl="0" marL="457200" rtl="0" algn="l">
              <a:spcBef>
                <a:spcPts val="1600"/>
              </a:spcBef>
              <a:spcAft>
                <a:spcPts val="1600"/>
              </a:spcAft>
              <a:buSzPts val="1400"/>
              <a:buChar char="●"/>
            </a:pPr>
            <a:r>
              <a:rPr lang="en" sz="1400"/>
              <a:t>Consider the credibility of the source.</a:t>
            </a:r>
            <a:endParaRPr sz="1400"/>
          </a:p>
        </p:txBody>
      </p:sp>
      <p:sp>
        <p:nvSpPr>
          <p:cNvPr id="794" name="Google Shape;794;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95" name="Google Shape;795;p31"/>
          <p:cNvPicPr preferRelativeResize="0"/>
          <p:nvPr/>
        </p:nvPicPr>
        <p:blipFill>
          <a:blip r:embed="rId3">
            <a:alphaModFix/>
          </a:blip>
          <a:stretch>
            <a:fillRect/>
          </a:stretch>
        </p:blipFill>
        <p:spPr>
          <a:xfrm>
            <a:off x="5348138" y="164825"/>
            <a:ext cx="3610375" cy="48138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3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a:t>
            </a:r>
            <a:r>
              <a:rPr lang="en"/>
              <a:t> Objectives</a:t>
            </a:r>
            <a:endParaRPr/>
          </a:p>
        </p:txBody>
      </p:sp>
      <p:sp>
        <p:nvSpPr>
          <p:cNvPr id="801" name="Google Shape;801;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02" name="Google Shape;802;p32"/>
          <p:cNvSpPr txBox="1"/>
          <p:nvPr/>
        </p:nvSpPr>
        <p:spPr>
          <a:xfrm>
            <a:off x="1044206" y="1514575"/>
            <a:ext cx="6948000" cy="141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EF3F5"/>
                </a:solidFill>
                <a:latin typeface="Roboto"/>
                <a:ea typeface="Roboto"/>
                <a:cs typeface="Roboto"/>
                <a:sym typeface="Roboto"/>
              </a:rPr>
              <a:t> </a:t>
            </a:r>
            <a:endParaRPr>
              <a:solidFill>
                <a:srgbClr val="CEF3F5"/>
              </a:solidFill>
              <a:latin typeface="Roboto"/>
              <a:ea typeface="Roboto"/>
              <a:cs typeface="Roboto"/>
              <a:sym typeface="Roboto"/>
            </a:endParaRPr>
          </a:p>
        </p:txBody>
      </p:sp>
      <p:sp>
        <p:nvSpPr>
          <p:cNvPr id="803" name="Google Shape;803;p32"/>
          <p:cNvSpPr txBox="1"/>
          <p:nvPr>
            <p:ph idx="1" type="subTitle"/>
          </p:nvPr>
        </p:nvSpPr>
        <p:spPr>
          <a:xfrm>
            <a:off x="1647929" y="1828832"/>
            <a:ext cx="5310300" cy="79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the data to determine if we can accurately use analytics to detect fake news</a:t>
            </a:r>
            <a:endParaRPr/>
          </a:p>
        </p:txBody>
      </p:sp>
      <p:sp>
        <p:nvSpPr>
          <p:cNvPr id="804" name="Google Shape;804;p32"/>
          <p:cNvSpPr/>
          <p:nvPr/>
        </p:nvSpPr>
        <p:spPr>
          <a:xfrm>
            <a:off x="1025825" y="2879872"/>
            <a:ext cx="429000" cy="470400"/>
          </a:xfrm>
          <a:prstGeom prst="ellipse">
            <a:avLst/>
          </a:prstGeom>
          <a:solidFill>
            <a:srgbClr val="87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solidFill>
                <a:schemeClr val="dk1"/>
              </a:solidFill>
            </a:endParaRPr>
          </a:p>
        </p:txBody>
      </p:sp>
      <p:sp>
        <p:nvSpPr>
          <p:cNvPr id="805" name="Google Shape;805;p32"/>
          <p:cNvSpPr/>
          <p:nvPr/>
        </p:nvSpPr>
        <p:spPr>
          <a:xfrm>
            <a:off x="1044196" y="1854682"/>
            <a:ext cx="392400" cy="414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500">
              <a:solidFill>
                <a:schemeClr val="dk1"/>
              </a:solidFill>
            </a:endParaRPr>
          </a:p>
        </p:txBody>
      </p:sp>
      <p:sp>
        <p:nvSpPr>
          <p:cNvPr id="806" name="Google Shape;806;p32"/>
          <p:cNvSpPr txBox="1"/>
          <p:nvPr>
            <p:ph idx="1" type="subTitle"/>
          </p:nvPr>
        </p:nvSpPr>
        <p:spPr>
          <a:xfrm>
            <a:off x="1647929" y="2719363"/>
            <a:ext cx="5310300" cy="79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Determine if social media companies and news outlets can utilize the analytics to combat misinformation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33"/>
          <p:cNvSpPr txBox="1"/>
          <p:nvPr>
            <p:ph type="title"/>
          </p:nvPr>
        </p:nvSpPr>
        <p:spPr>
          <a:xfrm>
            <a:off x="720000" y="2108850"/>
            <a:ext cx="7704000" cy="9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t>Analysis</a:t>
            </a:r>
            <a:endParaRPr b="1" sz="3600"/>
          </a:p>
        </p:txBody>
      </p:sp>
      <p:sp>
        <p:nvSpPr>
          <p:cNvPr id="812" name="Google Shape;812;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